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1246" r:id="rId3"/>
    <p:sldId id="1247" r:id="rId4"/>
    <p:sldId id="1248" r:id="rId5"/>
    <p:sldId id="1249" r:id="rId6"/>
    <p:sldId id="1250" r:id="rId7"/>
    <p:sldId id="1251" r:id="rId8"/>
    <p:sldId id="1252" r:id="rId9"/>
    <p:sldId id="1253" r:id="rId10"/>
    <p:sldId id="1254" r:id="rId11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0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56" autoAdjust="0"/>
    <p:restoredTop sz="84410" autoAdjust="0"/>
  </p:normalViewPr>
  <p:slideViewPr>
    <p:cSldViewPr>
      <p:cViewPr varScale="1">
        <p:scale>
          <a:sx n="132" d="100"/>
          <a:sy n="132" d="100"/>
        </p:scale>
        <p:origin x="264" y="168"/>
      </p:cViewPr>
      <p:guideLst>
        <p:guide orient="horz" pos="1620"/>
        <p:guide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5AD4539-F3A8-1A46-9D98-367A60C5BE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52CE01-406A-6B48-B1F1-BA3F9519A03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902E08C-DBE4-7148-A414-2A19542BC41A}" type="datetimeFigureOut">
              <a:rPr lang="en-GB"/>
              <a:pPr>
                <a:defRPr/>
              </a:pPr>
              <a:t>15/02/2023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B26B43F-31B4-754C-9D2E-A96461FD3F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B420F56-5F34-7847-BB09-13D90FFB9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7666F-3A33-4B4D-A0D4-D24F01F27E7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6C0239-56E6-F941-87D1-7E74F6F009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FF65036-3491-FE44-A515-E507FD9E19A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197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058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357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686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27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679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2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E0268C6-5562-F941-A8E2-EE92F10559E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233741" y="2745581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732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171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31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>
            <a:extLst>
              <a:ext uri="{FF2B5EF4-FFF2-40B4-BE49-F238E27FC236}">
                <a16:creationId xmlns:a16="http://schemas.microsoft.com/office/drawing/2014/main" id="{267495C0-927B-1748-A4A6-A394FE8B1C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4"/>
            <a:ext cx="9144000" cy="514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40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>
            <a:extLst>
              <a:ext uri="{FF2B5EF4-FFF2-40B4-BE49-F238E27FC236}">
                <a16:creationId xmlns:a16="http://schemas.microsoft.com/office/drawing/2014/main" id="{1E2778B8-AF6E-EE4F-A6D8-300865FE8B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2384"/>
            <a:ext cx="9134475" cy="514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8" r:id="rId4"/>
    <p:sldLayoutId id="2147483735" r:id="rId5"/>
    <p:sldLayoutId id="2147483736" r:id="rId6"/>
    <p:sldLayoutId id="2147483737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CE182-EB83-F74C-BACD-B26AF6649D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280" y="2166608"/>
            <a:ext cx="8208912" cy="757907"/>
          </a:xfrm>
        </p:spPr>
        <p:txBody>
          <a:bodyPr/>
          <a:lstStyle/>
          <a:p>
            <a:r>
              <a:rPr lang="en-GB" dirty="0"/>
              <a:t>Part 2: Odds and odds ratios</a:t>
            </a:r>
          </a:p>
        </p:txBody>
      </p:sp>
      <p:sp>
        <p:nvSpPr>
          <p:cNvPr id="4" name="Subtitle 4">
            <a:extLst>
              <a:ext uri="{FF2B5EF4-FFF2-40B4-BE49-F238E27FC236}">
                <a16:creationId xmlns:a16="http://schemas.microsoft.com/office/drawing/2014/main" id="{01BECB60-3332-994E-934A-C61373103082}"/>
              </a:ext>
            </a:extLst>
          </p:cNvPr>
          <p:cNvSpPr txBox="1">
            <a:spLocks/>
          </p:cNvSpPr>
          <p:nvPr/>
        </p:nvSpPr>
        <p:spPr>
          <a:xfrm>
            <a:off x="467544" y="294995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1"/>
                </a:solidFill>
              </a:rPr>
              <a:t>A key thing to understand with logistic regression!</a:t>
            </a:r>
          </a:p>
          <a:p>
            <a:endParaRPr lang="en-GB" sz="2000" b="1" dirty="0">
              <a:solidFill>
                <a:schemeClr val="tx1"/>
              </a:solidFill>
            </a:endParaRPr>
          </a:p>
          <a:p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432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FB669-FCAA-F84E-98D5-E2D89AE8D0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Odds and odds ratios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0FDA1F-38CC-E647-BB75-EC6B3FBF54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1419622"/>
            <a:ext cx="8425184" cy="2361133"/>
          </a:xfrm>
        </p:spPr>
        <p:txBody>
          <a:bodyPr/>
          <a:lstStyle/>
          <a:p>
            <a:r>
              <a:rPr lang="en-GB" dirty="0"/>
              <a:t>An odds ratio is one of the most important outcomes of logistic regression</a:t>
            </a:r>
          </a:p>
          <a:p>
            <a:endParaRPr lang="en-GB" dirty="0"/>
          </a:p>
          <a:p>
            <a:r>
              <a:rPr lang="en-GB" dirty="0"/>
              <a:t>Odds ratio = Change in odds resulting from a unit change in the predictor</a:t>
            </a:r>
          </a:p>
          <a:p>
            <a:endParaRPr lang="en-GB" dirty="0"/>
          </a:p>
          <a:p>
            <a:r>
              <a:rPr lang="en-GB" dirty="0"/>
              <a:t>Measure of association between a predictor and an outcome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But what are odds…?</a:t>
            </a:r>
          </a:p>
          <a:p>
            <a:endParaRPr lang="en-GB" dirty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20C6728-6400-E349-8AB9-A304AA7E5D47}"/>
                  </a:ext>
                </a:extLst>
              </p:cNvPr>
              <p:cNvSpPr txBox="1"/>
              <p:nvPr/>
            </p:nvSpPr>
            <p:spPr>
              <a:xfrm>
                <a:off x="2375756" y="4083918"/>
                <a:ext cx="4392488" cy="5732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𝑂𝑑𝑑𝑠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𝑃𝑟𝑜𝑏𝑎𝑏𝑖𝑙𝑖𝑡𝑦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𝑒𝑣𝑒𝑛𝑡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𝑜𝑐𝑐𝑢𝑟𝑠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𝑃𝑟𝑜𝑏𝑎𝑏𝑖𝑙𝑖𝑡𝑦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𝑒𝑣𝑒𝑛𝑡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𝑑𝑜𝑒𝑠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𝑛𝑜𝑡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𝑜𝑐𝑐𝑢𝑟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20C6728-6400-E349-8AB9-A304AA7E5D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5756" y="4083918"/>
                <a:ext cx="4392488" cy="573234"/>
              </a:xfrm>
              <a:prstGeom prst="rect">
                <a:avLst/>
              </a:prstGeom>
              <a:blipFill>
                <a:blip r:embed="rId2"/>
                <a:stretch>
                  <a:fillRect t="-6522" b="-195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096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5">
            <a:extLst>
              <a:ext uri="{FF2B5EF4-FFF2-40B4-BE49-F238E27FC236}">
                <a16:creationId xmlns:a16="http://schemas.microsoft.com/office/drawing/2014/main" id="{51C4CBC3-0D34-AD4F-9D45-73302D23EBAB}"/>
              </a:ext>
            </a:extLst>
          </p:cNvPr>
          <p:cNvGraphicFramePr>
            <a:graphicFrameLocks noGrp="1"/>
          </p:cNvGraphicFramePr>
          <p:nvPr/>
        </p:nvGraphicFramePr>
        <p:xfrm>
          <a:off x="935596" y="1628537"/>
          <a:ext cx="6768752" cy="24423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92188">
                  <a:extLst>
                    <a:ext uri="{9D8B030D-6E8A-4147-A177-3AD203B41FA5}">
                      <a16:colId xmlns:a16="http://schemas.microsoft.com/office/drawing/2014/main" val="2437079250"/>
                    </a:ext>
                  </a:extLst>
                </a:gridCol>
                <a:gridCol w="1692188">
                  <a:extLst>
                    <a:ext uri="{9D8B030D-6E8A-4147-A177-3AD203B41FA5}">
                      <a16:colId xmlns:a16="http://schemas.microsoft.com/office/drawing/2014/main" val="1653038162"/>
                    </a:ext>
                  </a:extLst>
                </a:gridCol>
                <a:gridCol w="1692188">
                  <a:extLst>
                    <a:ext uri="{9D8B030D-6E8A-4147-A177-3AD203B41FA5}">
                      <a16:colId xmlns:a16="http://schemas.microsoft.com/office/drawing/2014/main" val="3475501275"/>
                    </a:ext>
                  </a:extLst>
                </a:gridCol>
                <a:gridCol w="1692188">
                  <a:extLst>
                    <a:ext uri="{9D8B030D-6E8A-4147-A177-3AD203B41FA5}">
                      <a16:colId xmlns:a16="http://schemas.microsoft.com/office/drawing/2014/main" val="2651135579"/>
                    </a:ext>
                  </a:extLst>
                </a:gridCol>
              </a:tblGrid>
              <a:tr h="722576"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Happy -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Happy - 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2601940"/>
                  </a:ext>
                </a:extLst>
              </a:tr>
              <a:tr h="796701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Hamster -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088708"/>
                  </a:ext>
                </a:extLst>
              </a:tr>
              <a:tr h="923049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Hamster - 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4519581"/>
                  </a:ext>
                </a:extLst>
              </a:tr>
            </a:tbl>
          </a:graphicData>
        </a:graphic>
      </p:graphicFrame>
      <p:sp>
        <p:nvSpPr>
          <p:cNvPr id="16" name="Title 15">
            <a:extLst>
              <a:ext uri="{FF2B5EF4-FFF2-40B4-BE49-F238E27FC236}">
                <a16:creationId xmlns:a16="http://schemas.microsoft.com/office/drawing/2014/main" id="{B618A6E2-42EA-F94B-A280-93F3533C51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example</a:t>
            </a:r>
          </a:p>
        </p:txBody>
      </p:sp>
      <p:pic>
        <p:nvPicPr>
          <p:cNvPr id="1026" name="Picture 2" descr="Hamster Companionship | Bonding &amp;amp;amp; Handling | Burgess Pet Care">
            <a:extLst>
              <a:ext uri="{FF2B5EF4-FFF2-40B4-BE49-F238E27FC236}">
                <a16:creationId xmlns:a16="http://schemas.microsoft.com/office/drawing/2014/main" id="{AD75F0FB-C5E5-484B-AECB-953B519486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95798"/>
            <a:ext cx="1553369" cy="1035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7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5">
            <a:extLst>
              <a:ext uri="{FF2B5EF4-FFF2-40B4-BE49-F238E27FC236}">
                <a16:creationId xmlns:a16="http://schemas.microsoft.com/office/drawing/2014/main" id="{51C4CBC3-0D34-AD4F-9D45-73302D23EBAB}"/>
              </a:ext>
            </a:extLst>
          </p:cNvPr>
          <p:cNvGraphicFramePr>
            <a:graphicFrameLocks noGrp="1"/>
          </p:cNvGraphicFramePr>
          <p:nvPr/>
        </p:nvGraphicFramePr>
        <p:xfrm>
          <a:off x="179512" y="2232502"/>
          <a:ext cx="4320480" cy="1402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43707925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65303816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475501275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651135579"/>
                    </a:ext>
                  </a:extLst>
                </a:gridCol>
              </a:tblGrid>
              <a:tr h="548784"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Happy -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Happy - 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2601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Hamster -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08870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45CFD4-4084-784D-A816-4E96359AD0B3}"/>
                  </a:ext>
                </a:extLst>
              </p:cNvPr>
              <p:cNvSpPr txBox="1"/>
              <p:nvPr/>
            </p:nvSpPr>
            <p:spPr>
              <a:xfrm>
                <a:off x="251521" y="1377301"/>
                <a:ext cx="4392488" cy="5732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𝑂𝑑𝑑𝑠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𝑃𝑟𝑜𝑏𝑎𝑏𝑖𝑙𝑖𝑡𝑦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𝑒𝑣𝑒𝑛𝑡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𝑜𝑐𝑐𝑢𝑟𝑠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𝑃𝑟𝑜𝑏𝑎𝑏𝑖𝑙𝑖𝑡𝑦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𝑒𝑣𝑒𝑛𝑡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𝑑𝑜𝑒𝑠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𝑛𝑜𝑡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𝑜𝑐𝑐𝑢𝑟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45CFD4-4084-784D-A816-4E96359AD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1" y="1377301"/>
                <a:ext cx="4392488" cy="573234"/>
              </a:xfrm>
              <a:prstGeom prst="rect">
                <a:avLst/>
              </a:prstGeom>
              <a:blipFill>
                <a:blip r:embed="rId2"/>
                <a:stretch>
                  <a:fillRect t="-6522" b="-195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itle 15">
            <a:extLst>
              <a:ext uri="{FF2B5EF4-FFF2-40B4-BE49-F238E27FC236}">
                <a16:creationId xmlns:a16="http://schemas.microsoft.com/office/drawing/2014/main" id="{B618A6E2-42EA-F94B-A280-93F3533C51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Odds in the no hamster group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650C39F-014A-6D42-8CEE-6EE60343E601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3059832" y="2467860"/>
            <a:ext cx="2002534" cy="6079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037A137-7569-594E-9966-480ACE039886}"/>
              </a:ext>
            </a:extLst>
          </p:cNvPr>
          <p:cNvSpPr txBox="1"/>
          <p:nvPr/>
        </p:nvSpPr>
        <p:spPr>
          <a:xfrm>
            <a:off x="5062366" y="2144694"/>
            <a:ext cx="3902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What’s the probability they </a:t>
            </a:r>
            <a:r>
              <a:rPr lang="en-GB" b="1" dirty="0"/>
              <a:t>are</a:t>
            </a:r>
            <a:r>
              <a:rPr lang="en-GB" dirty="0"/>
              <a:t> happy? 8/20 = 0.4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A7ED22A-FFE1-2843-95CD-38E84371C11E}"/>
              </a:ext>
            </a:extLst>
          </p:cNvPr>
          <p:cNvCxnSpPr>
            <a:cxnSpLocks/>
          </p:cNvCxnSpPr>
          <p:nvPr/>
        </p:nvCxnSpPr>
        <p:spPr>
          <a:xfrm flipH="1" flipV="1">
            <a:off x="1835696" y="3293939"/>
            <a:ext cx="72009" cy="885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0C93F53-79F5-0B4F-934F-339AD0679602}"/>
              </a:ext>
            </a:extLst>
          </p:cNvPr>
          <p:cNvSpPr txBox="1"/>
          <p:nvPr/>
        </p:nvSpPr>
        <p:spPr>
          <a:xfrm>
            <a:off x="179512" y="4267072"/>
            <a:ext cx="4737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What’s the probability they </a:t>
            </a:r>
            <a:r>
              <a:rPr lang="en-GB" b="1" dirty="0"/>
              <a:t>are NOT </a:t>
            </a:r>
            <a:r>
              <a:rPr lang="en-GB" dirty="0"/>
              <a:t>happy? 12/20 = 0.6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216F653-0567-D94D-8D7B-E68A470443E7}"/>
                  </a:ext>
                </a:extLst>
              </p:cNvPr>
              <p:cNvSpPr txBox="1"/>
              <p:nvPr/>
            </p:nvSpPr>
            <p:spPr>
              <a:xfrm>
                <a:off x="4383953" y="1368919"/>
                <a:ext cx="4968551" cy="57451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𝑂𝑑𝑑𝑠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𝑃𝑟𝑜𝑏𝑎𝑏𝑖𝑙𝑖𝑡𝑦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h𝑎𝑝𝑝𝑦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𝑃𝑟𝑜𝑏𝑎𝑏𝑖𝑙𝑖𝑡𝑦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𝑛𝑜𝑡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h𝑎𝑝𝑝𝑦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216F653-0567-D94D-8D7B-E68A470443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3953" y="1368919"/>
                <a:ext cx="4968551" cy="574516"/>
              </a:xfrm>
              <a:prstGeom prst="rect">
                <a:avLst/>
              </a:prstGeom>
              <a:blipFill>
                <a:blip r:embed="rId3"/>
                <a:stretch>
                  <a:fillRect t="-8696" b="-195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AADFFB7-B606-4748-AD49-939B987F14DE}"/>
              </a:ext>
            </a:extLst>
          </p:cNvPr>
          <p:cNvSpPr/>
          <p:nvPr/>
        </p:nvSpPr>
        <p:spPr>
          <a:xfrm>
            <a:off x="4917168" y="3293939"/>
            <a:ext cx="3975312" cy="129840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B5635F2-AE67-2343-AD49-0FF7C454D6E4}"/>
                  </a:ext>
                </a:extLst>
              </p:cNvPr>
              <p:cNvSpPr txBox="1"/>
              <p:nvPr/>
            </p:nvSpPr>
            <p:spPr>
              <a:xfrm>
                <a:off x="5796136" y="3689264"/>
                <a:ext cx="4320479" cy="48109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𝑂𝑑𝑑𝑠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0.4</m:t>
                        </m:r>
                      </m:num>
                      <m:den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0.6</m:t>
                        </m:r>
                      </m:den>
                    </m:f>
                  </m:oMath>
                </a14:m>
                <a:r>
                  <a:rPr lang="en-GB" sz="2200" dirty="0"/>
                  <a:t> = 0.667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B5635F2-AE67-2343-AD49-0FF7C454D6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3689264"/>
                <a:ext cx="4320479" cy="481094"/>
              </a:xfrm>
              <a:prstGeom prst="rect">
                <a:avLst/>
              </a:prstGeom>
              <a:blipFill>
                <a:blip r:embed="rId4"/>
                <a:stretch>
                  <a:fillRect l="-2346" t="-5128" b="-179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218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2" grpId="0"/>
      <p:bldP spid="30" grpId="0"/>
      <p:bldP spid="11" grpId="0"/>
      <p:bldP spid="4" grpId="0" animBg="1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5">
            <a:extLst>
              <a:ext uri="{FF2B5EF4-FFF2-40B4-BE49-F238E27FC236}">
                <a16:creationId xmlns:a16="http://schemas.microsoft.com/office/drawing/2014/main" id="{51C4CBC3-0D34-AD4F-9D45-73302D23EBAB}"/>
              </a:ext>
            </a:extLst>
          </p:cNvPr>
          <p:cNvGraphicFramePr>
            <a:graphicFrameLocks noGrp="1"/>
          </p:cNvGraphicFramePr>
          <p:nvPr/>
        </p:nvGraphicFramePr>
        <p:xfrm>
          <a:off x="179512" y="2232502"/>
          <a:ext cx="4320480" cy="1402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43707925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65303816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475501275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651135579"/>
                    </a:ext>
                  </a:extLst>
                </a:gridCol>
              </a:tblGrid>
              <a:tr h="548784"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Happy -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Happy - 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2601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Hamster - 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08870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45CFD4-4084-784D-A816-4E96359AD0B3}"/>
                  </a:ext>
                </a:extLst>
              </p:cNvPr>
              <p:cNvSpPr txBox="1"/>
              <p:nvPr/>
            </p:nvSpPr>
            <p:spPr>
              <a:xfrm>
                <a:off x="251521" y="1377301"/>
                <a:ext cx="4392488" cy="5732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𝑂𝑑𝑑𝑠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𝑃𝑟𝑜𝑏𝑎𝑏𝑖𝑙𝑖𝑡𝑦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𝑒𝑣𝑒𝑛𝑡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𝑜𝑐𝑐𝑢𝑟𝑠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𝑃𝑟𝑜𝑏𝑎𝑏𝑖𝑙𝑖𝑡𝑦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𝑒𝑣𝑒𝑛𝑡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𝑑𝑜𝑒𝑠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𝑛𝑜𝑡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𝑜𝑐𝑐𝑢𝑟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45CFD4-4084-784D-A816-4E96359AD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1" y="1377301"/>
                <a:ext cx="4392488" cy="573234"/>
              </a:xfrm>
              <a:prstGeom prst="rect">
                <a:avLst/>
              </a:prstGeom>
              <a:blipFill>
                <a:blip r:embed="rId2"/>
                <a:stretch>
                  <a:fillRect t="-6522" b="-195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itle 15">
            <a:extLst>
              <a:ext uri="{FF2B5EF4-FFF2-40B4-BE49-F238E27FC236}">
                <a16:creationId xmlns:a16="http://schemas.microsoft.com/office/drawing/2014/main" id="{B618A6E2-42EA-F94B-A280-93F3533C51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Odds in the hamster group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650C39F-014A-6D42-8CEE-6EE60343E601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3131840" y="2548513"/>
            <a:ext cx="1930526" cy="527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037A137-7569-594E-9966-480ACE039886}"/>
              </a:ext>
            </a:extLst>
          </p:cNvPr>
          <p:cNvSpPr txBox="1"/>
          <p:nvPr/>
        </p:nvSpPr>
        <p:spPr>
          <a:xfrm>
            <a:off x="5062366" y="2225347"/>
            <a:ext cx="3902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What’s the probability they </a:t>
            </a:r>
            <a:r>
              <a:rPr lang="en-GB" b="1" dirty="0"/>
              <a:t>are</a:t>
            </a:r>
            <a:r>
              <a:rPr lang="en-GB" dirty="0"/>
              <a:t> happy? 25/33 = 0.75757576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A7ED22A-FFE1-2843-95CD-38E84371C11E}"/>
              </a:ext>
            </a:extLst>
          </p:cNvPr>
          <p:cNvCxnSpPr>
            <a:cxnSpLocks/>
          </p:cNvCxnSpPr>
          <p:nvPr/>
        </p:nvCxnSpPr>
        <p:spPr>
          <a:xfrm flipV="1">
            <a:off x="1835696" y="3263876"/>
            <a:ext cx="0" cy="10031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0C93F53-79F5-0B4F-934F-339AD0679602}"/>
              </a:ext>
            </a:extLst>
          </p:cNvPr>
          <p:cNvSpPr txBox="1"/>
          <p:nvPr/>
        </p:nvSpPr>
        <p:spPr>
          <a:xfrm>
            <a:off x="179512" y="4267072"/>
            <a:ext cx="4737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What’s the probability they are</a:t>
            </a:r>
            <a:r>
              <a:rPr lang="en-GB" b="1" dirty="0"/>
              <a:t> NOT </a:t>
            </a:r>
            <a:r>
              <a:rPr lang="en-GB" dirty="0"/>
              <a:t>happy? 8/33 = 0.24242424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216F653-0567-D94D-8D7B-E68A470443E7}"/>
                  </a:ext>
                </a:extLst>
              </p:cNvPr>
              <p:cNvSpPr txBox="1"/>
              <p:nvPr/>
            </p:nvSpPr>
            <p:spPr>
              <a:xfrm>
                <a:off x="4383953" y="1368919"/>
                <a:ext cx="4968551" cy="57451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𝑂𝑑𝑑𝑠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𝑃𝑟𝑜𝑏𝑎𝑏𝑖𝑙𝑖𝑡𝑦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h𝑎𝑝𝑝𝑦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𝑃𝑟𝑜𝑏𝑎𝑏𝑖𝑙𝑖𝑡𝑦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𝑛𝑜𝑡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h𝑎𝑝𝑝𝑦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216F653-0567-D94D-8D7B-E68A470443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3953" y="1368919"/>
                <a:ext cx="4968551" cy="574516"/>
              </a:xfrm>
              <a:prstGeom prst="rect">
                <a:avLst/>
              </a:prstGeom>
              <a:blipFill>
                <a:blip r:embed="rId3"/>
                <a:stretch>
                  <a:fillRect t="-8696" b="-195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AADFFB7-B606-4748-AD49-939B987F14DE}"/>
              </a:ext>
            </a:extLst>
          </p:cNvPr>
          <p:cNvSpPr/>
          <p:nvPr/>
        </p:nvSpPr>
        <p:spPr>
          <a:xfrm>
            <a:off x="5025260" y="3263876"/>
            <a:ext cx="3816424" cy="129840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B5635F2-AE67-2343-AD49-0FF7C454D6E4}"/>
                  </a:ext>
                </a:extLst>
              </p:cNvPr>
              <p:cNvSpPr txBox="1"/>
              <p:nvPr/>
            </p:nvSpPr>
            <p:spPr>
              <a:xfrm>
                <a:off x="5114967" y="3628674"/>
                <a:ext cx="4098642" cy="5688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𝑂𝑑𝑑𝑠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4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0.757575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76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2400" dirty="0"/>
                          <m:t>0.24242</m:t>
                        </m:r>
                        <m:r>
                          <m:rPr>
                            <m:nor/>
                          </m:rPr>
                          <a:rPr lang="en-GB" sz="2400" b="0" i="0" dirty="0" smtClean="0"/>
                          <m:t>424</m:t>
                        </m:r>
                      </m:den>
                    </m:f>
                  </m:oMath>
                </a14:m>
                <a:r>
                  <a:rPr lang="en-GB" sz="2500" dirty="0"/>
                  <a:t> = 3.125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B5635F2-AE67-2343-AD49-0FF7C454D6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4967" y="3628674"/>
                <a:ext cx="4098642" cy="568810"/>
              </a:xfrm>
              <a:prstGeom prst="rect">
                <a:avLst/>
              </a:prstGeom>
              <a:blipFill>
                <a:blip r:embed="rId4"/>
                <a:stretch>
                  <a:fillRect l="-2160" t="-2174" b="-21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663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2" grpId="0"/>
      <p:bldP spid="30" grpId="0"/>
      <p:bldP spid="11" grpId="0"/>
      <p:bldP spid="4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C6B34-25C0-9B40-B6B3-FAD208B26E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Change in odds (or odds ratio)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6E7E139-BB49-D248-B1C3-B9BC1A9D07A5}"/>
                  </a:ext>
                </a:extLst>
              </p:cNvPr>
              <p:cNvSpPr txBox="1"/>
              <p:nvPr/>
            </p:nvSpPr>
            <p:spPr>
              <a:xfrm>
                <a:off x="1276363" y="1344720"/>
                <a:ext cx="6504345" cy="6390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Odds</m:t>
                      </m:r>
                      <m:r>
                        <a:rPr lang="en-GB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ratio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𝑂𝑑𝑑𝑠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𝑎𝑓𝑡𝑒𝑟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𝑢𝑛𝑖𝑡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𝑐h𝑎𝑛𝑔𝑒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𝑡h𝑒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𝑝𝑟𝑒𝑑𝑖𝑐𝑡𝑜𝑟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𝑂𝑟𝑖𝑔𝑖𝑛𝑎𝑙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𝑜𝑑𝑑𝑠</m:t>
                          </m:r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6E7E139-BB49-D248-B1C3-B9BC1A9D07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6363" y="1344720"/>
                <a:ext cx="6504345" cy="639086"/>
              </a:xfrm>
              <a:prstGeom prst="rect">
                <a:avLst/>
              </a:prstGeom>
              <a:blipFill>
                <a:blip r:embed="rId2"/>
                <a:stretch>
                  <a:fillRect l="-195" t="-10000" b="-2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704AD23-772D-4741-90DC-1F4F13ECE050}"/>
              </a:ext>
            </a:extLst>
          </p:cNvPr>
          <p:cNvSpPr/>
          <p:nvPr/>
        </p:nvSpPr>
        <p:spPr>
          <a:xfrm>
            <a:off x="827584" y="2211710"/>
            <a:ext cx="3500078" cy="115212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No hamster:</a:t>
            </a:r>
          </a:p>
          <a:p>
            <a:pPr algn="ctr"/>
            <a:endParaRPr lang="en-GB" dirty="0">
              <a:solidFill>
                <a:srgbClr val="C00000"/>
              </a:solidFill>
            </a:endParaRPr>
          </a:p>
          <a:p>
            <a:pPr algn="ctr"/>
            <a:r>
              <a:rPr lang="en-GB" dirty="0">
                <a:solidFill>
                  <a:srgbClr val="C00000"/>
                </a:solidFill>
              </a:rPr>
              <a:t>Odds = 0.6667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AA40790-809F-AD48-A999-90AA0A722CF7}"/>
              </a:ext>
            </a:extLst>
          </p:cNvPr>
          <p:cNvSpPr/>
          <p:nvPr/>
        </p:nvSpPr>
        <p:spPr>
          <a:xfrm>
            <a:off x="5076056" y="2211710"/>
            <a:ext cx="3500078" cy="115212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Hamster:</a:t>
            </a:r>
          </a:p>
          <a:p>
            <a:pPr algn="ctr"/>
            <a:endParaRPr lang="en-GB" dirty="0">
              <a:solidFill>
                <a:srgbClr val="C00000"/>
              </a:solidFill>
            </a:endParaRPr>
          </a:p>
          <a:p>
            <a:pPr algn="ctr"/>
            <a:r>
              <a:rPr lang="en-GB" dirty="0">
                <a:solidFill>
                  <a:srgbClr val="C00000"/>
                </a:solidFill>
              </a:rPr>
              <a:t>Odds = 3.125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CFE437C-745F-7D4B-9D49-F4F4F035C9D2}"/>
                  </a:ext>
                </a:extLst>
              </p:cNvPr>
              <p:cNvSpPr txBox="1"/>
              <p:nvPr/>
            </p:nvSpPr>
            <p:spPr>
              <a:xfrm>
                <a:off x="2943359" y="3867894"/>
                <a:ext cx="3170355" cy="5845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Odds</m:t>
                      </m:r>
                      <m:r>
                        <a:rPr lang="en-GB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ratio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3.125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0.6667</m:t>
                          </m:r>
                        </m:den>
                      </m:f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=4.69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CFE437C-745F-7D4B-9D49-F4F4F035C9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3359" y="3867894"/>
                <a:ext cx="3170355" cy="584519"/>
              </a:xfrm>
              <a:prstGeom prst="rect">
                <a:avLst/>
              </a:prstGeom>
              <a:blipFill>
                <a:blip r:embed="rId3"/>
                <a:stretch>
                  <a:fillRect l="-2390" t="-2128" r="-398" b="-148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8520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39410-B854-DC44-BDC7-35A3EAEC5F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Interpreting the odds ratio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F8443330-B607-944A-968D-AFE92128F2B7}"/>
              </a:ext>
            </a:extLst>
          </p:cNvPr>
          <p:cNvSpPr txBox="1">
            <a:spLocks noGrp="1"/>
          </p:cNvSpPr>
          <p:nvPr>
            <p:ph type="body" sz="quarter" idx="14"/>
          </p:nvPr>
        </p:nvSpPr>
        <p:spPr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Can range from 0 to infinity: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85F4E1-8F20-EA4C-AD70-1A5BA3CB0ACF}"/>
              </a:ext>
            </a:extLst>
          </p:cNvPr>
          <p:cNvSpPr txBox="1"/>
          <p:nvPr/>
        </p:nvSpPr>
        <p:spPr>
          <a:xfrm>
            <a:off x="4387313" y="2396537"/>
            <a:ext cx="288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0CC887-C426-1F4C-88A3-8D17E4C67DC6}"/>
              </a:ext>
            </a:extLst>
          </p:cNvPr>
          <p:cNvSpPr txBox="1"/>
          <p:nvPr/>
        </p:nvSpPr>
        <p:spPr>
          <a:xfrm>
            <a:off x="1412940" y="2418944"/>
            <a:ext cx="288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rgbClr val="C00000"/>
                </a:solidFill>
              </a:rPr>
              <a:t>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9C3EB3-1AE9-1845-BA13-EDE90E5936A1}"/>
              </a:ext>
            </a:extLst>
          </p:cNvPr>
          <p:cNvSpPr txBox="1"/>
          <p:nvPr/>
        </p:nvSpPr>
        <p:spPr>
          <a:xfrm>
            <a:off x="7257475" y="2427044"/>
            <a:ext cx="13218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rgbClr val="C00000"/>
                </a:solidFill>
              </a:rPr>
              <a:t>Infinity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BDD36D-C45C-A143-A6A7-67D0A2FE0F43}"/>
              </a:ext>
            </a:extLst>
          </p:cNvPr>
          <p:cNvSpPr txBox="1"/>
          <p:nvPr/>
        </p:nvSpPr>
        <p:spPr>
          <a:xfrm>
            <a:off x="3650894" y="2970467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No relationship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901B1CF-3E83-2D4E-AA72-28E578E75786}"/>
              </a:ext>
            </a:extLst>
          </p:cNvPr>
          <p:cNvCxnSpPr/>
          <p:nvPr/>
        </p:nvCxnSpPr>
        <p:spPr>
          <a:xfrm flipH="1">
            <a:off x="1975167" y="2624143"/>
            <a:ext cx="936104" cy="97119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F969A36-E056-0844-8B32-F5A7F6F55EEC}"/>
              </a:ext>
            </a:extLst>
          </p:cNvPr>
          <p:cNvSpPr txBox="1"/>
          <p:nvPr/>
        </p:nvSpPr>
        <p:spPr>
          <a:xfrm>
            <a:off x="246975" y="3656761"/>
            <a:ext cx="37990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 unit increase in the predictor (i.e. hamster = no -&gt; yes) is associated with a </a:t>
            </a:r>
            <a:r>
              <a:rPr lang="en-GB" b="1" dirty="0"/>
              <a:t>lower</a:t>
            </a:r>
            <a:r>
              <a:rPr lang="en-GB" dirty="0"/>
              <a:t> odds of the outcome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2D3831C-D476-4D41-BC5D-E2CC4ADD1350}"/>
              </a:ext>
            </a:extLst>
          </p:cNvPr>
          <p:cNvSpPr/>
          <p:nvPr/>
        </p:nvSpPr>
        <p:spPr>
          <a:xfrm>
            <a:off x="1831151" y="2558686"/>
            <a:ext cx="2575827" cy="2745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C00000"/>
                </a:solidFill>
              </a:rPr>
              <a:t>Values between 0 and 1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31E9364-A8AF-DF4A-A7BD-7C2E00B1536E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6020358" y="2813137"/>
            <a:ext cx="1001494" cy="76914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B469E98-9479-FB45-9FB5-06489A58E6EE}"/>
              </a:ext>
            </a:extLst>
          </p:cNvPr>
          <p:cNvSpPr txBox="1"/>
          <p:nvPr/>
        </p:nvSpPr>
        <p:spPr>
          <a:xfrm>
            <a:off x="5122350" y="3622423"/>
            <a:ext cx="37990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 unit increase in the predictor (i.e. hamster = no -&gt; yes) is associated with a </a:t>
            </a:r>
            <a:r>
              <a:rPr lang="en-GB" b="1" dirty="0"/>
              <a:t>higher</a:t>
            </a:r>
            <a:r>
              <a:rPr lang="en-GB" dirty="0"/>
              <a:t> odds of the outcome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A1C69956-72D4-3747-9A4E-EF0D885BC3D4}"/>
              </a:ext>
            </a:extLst>
          </p:cNvPr>
          <p:cNvSpPr/>
          <p:nvPr/>
        </p:nvSpPr>
        <p:spPr>
          <a:xfrm>
            <a:off x="4769530" y="2538622"/>
            <a:ext cx="2501655" cy="2745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C00000"/>
                </a:solidFill>
              </a:rPr>
              <a:t>Values between 1 and infinity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2ABEA67-B2D6-7248-92B4-5F1672469F39}"/>
              </a:ext>
            </a:extLst>
          </p:cNvPr>
          <p:cNvSpPr/>
          <p:nvPr/>
        </p:nvSpPr>
        <p:spPr>
          <a:xfrm>
            <a:off x="1577961" y="2211710"/>
            <a:ext cx="5988078" cy="261616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1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1" grpId="0"/>
      <p:bldP spid="12" grpId="0" animBg="1"/>
      <p:bldP spid="16" grpId="0"/>
      <p:bldP spid="18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39410-B854-DC44-BDC7-35A3EAEC5F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Where does our hamster and happiness example fit?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85F4E1-8F20-EA4C-AD70-1A5BA3CB0ACF}"/>
              </a:ext>
            </a:extLst>
          </p:cNvPr>
          <p:cNvSpPr txBox="1"/>
          <p:nvPr/>
        </p:nvSpPr>
        <p:spPr>
          <a:xfrm>
            <a:off x="4175834" y="2790453"/>
            <a:ext cx="288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0CC887-C426-1F4C-88A3-8D17E4C67DC6}"/>
              </a:ext>
            </a:extLst>
          </p:cNvPr>
          <p:cNvSpPr txBox="1"/>
          <p:nvPr/>
        </p:nvSpPr>
        <p:spPr>
          <a:xfrm>
            <a:off x="1201461" y="2812860"/>
            <a:ext cx="288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rgbClr val="C00000"/>
                </a:solidFill>
              </a:rPr>
              <a:t>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9C3EB3-1AE9-1845-BA13-EDE90E5936A1}"/>
              </a:ext>
            </a:extLst>
          </p:cNvPr>
          <p:cNvSpPr txBox="1"/>
          <p:nvPr/>
        </p:nvSpPr>
        <p:spPr>
          <a:xfrm>
            <a:off x="7045996" y="2820960"/>
            <a:ext cx="13218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rgbClr val="C00000"/>
                </a:solidFill>
              </a:rPr>
              <a:t>Infinity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BDD36D-C45C-A143-A6A7-67D0A2FE0F43}"/>
              </a:ext>
            </a:extLst>
          </p:cNvPr>
          <p:cNvSpPr txBox="1"/>
          <p:nvPr/>
        </p:nvSpPr>
        <p:spPr>
          <a:xfrm>
            <a:off x="3439415" y="336438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No relationship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901B1CF-3E83-2D4E-AA72-28E578E75786}"/>
              </a:ext>
            </a:extLst>
          </p:cNvPr>
          <p:cNvCxnSpPr/>
          <p:nvPr/>
        </p:nvCxnSpPr>
        <p:spPr>
          <a:xfrm flipH="1">
            <a:off x="1763688" y="3018059"/>
            <a:ext cx="936104" cy="97119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F969A36-E056-0844-8B32-F5A7F6F55EEC}"/>
              </a:ext>
            </a:extLst>
          </p:cNvPr>
          <p:cNvSpPr txBox="1"/>
          <p:nvPr/>
        </p:nvSpPr>
        <p:spPr>
          <a:xfrm>
            <a:off x="35496" y="4050677"/>
            <a:ext cx="37990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 unit increase in the predictor (i.e. hamster = no -&gt; yes) is associated with a </a:t>
            </a:r>
            <a:r>
              <a:rPr lang="en-GB" b="1" dirty="0"/>
              <a:t>lower</a:t>
            </a:r>
            <a:r>
              <a:rPr lang="en-GB" dirty="0"/>
              <a:t> odds of the outcome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2D3831C-D476-4D41-BC5D-E2CC4ADD1350}"/>
              </a:ext>
            </a:extLst>
          </p:cNvPr>
          <p:cNvSpPr/>
          <p:nvPr/>
        </p:nvSpPr>
        <p:spPr>
          <a:xfrm>
            <a:off x="1619672" y="2952602"/>
            <a:ext cx="2575827" cy="2745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C00000"/>
                </a:solidFill>
              </a:rPr>
              <a:t>Values between 0 and 1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31E9364-A8AF-DF4A-A7BD-7C2E00B1536E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5808879" y="3207053"/>
            <a:ext cx="1001494" cy="76914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B469E98-9479-FB45-9FB5-06489A58E6EE}"/>
              </a:ext>
            </a:extLst>
          </p:cNvPr>
          <p:cNvSpPr txBox="1"/>
          <p:nvPr/>
        </p:nvSpPr>
        <p:spPr>
          <a:xfrm>
            <a:off x="4910871" y="4016339"/>
            <a:ext cx="37990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 unit increase in the predictor (i.e. hamster = no -&gt; yes) is associated with a </a:t>
            </a:r>
            <a:r>
              <a:rPr lang="en-GB" b="1" dirty="0"/>
              <a:t>higher</a:t>
            </a:r>
            <a:r>
              <a:rPr lang="en-GB" dirty="0"/>
              <a:t> odds of the outcome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A1C69956-72D4-3747-9A4E-EF0D885BC3D4}"/>
              </a:ext>
            </a:extLst>
          </p:cNvPr>
          <p:cNvSpPr/>
          <p:nvPr/>
        </p:nvSpPr>
        <p:spPr>
          <a:xfrm>
            <a:off x="4558051" y="2932538"/>
            <a:ext cx="2501655" cy="2745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C00000"/>
                </a:solidFill>
              </a:rPr>
              <a:t>Values between 1 and infinity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2ABEA67-B2D6-7248-92B4-5F1672469F39}"/>
              </a:ext>
            </a:extLst>
          </p:cNvPr>
          <p:cNvSpPr/>
          <p:nvPr/>
        </p:nvSpPr>
        <p:spPr>
          <a:xfrm>
            <a:off x="1366482" y="2605626"/>
            <a:ext cx="5988078" cy="261616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2C63D89-0AC7-6A4E-9ACF-F0EF00E43452}"/>
              </a:ext>
            </a:extLst>
          </p:cNvPr>
          <p:cNvCxnSpPr>
            <a:cxnSpLocks/>
          </p:cNvCxnSpPr>
          <p:nvPr/>
        </p:nvCxnSpPr>
        <p:spPr>
          <a:xfrm flipV="1">
            <a:off x="4910871" y="2316715"/>
            <a:ext cx="0" cy="701345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65E1EE8-B8DD-0D4A-A7ED-E39B009B7F8A}"/>
              </a:ext>
            </a:extLst>
          </p:cNvPr>
          <p:cNvSpPr/>
          <p:nvPr/>
        </p:nvSpPr>
        <p:spPr>
          <a:xfrm>
            <a:off x="4384592" y="1856670"/>
            <a:ext cx="1152128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4.69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DA6D0F-4B9B-B94B-A3FB-1EB0C733735C}"/>
              </a:ext>
            </a:extLst>
          </p:cNvPr>
          <p:cNvSpPr txBox="1"/>
          <p:nvPr/>
        </p:nvSpPr>
        <p:spPr>
          <a:xfrm>
            <a:off x="5805466" y="1275606"/>
            <a:ext cx="32348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An individual who has a hamster has a higher odds of being happy relative to an individual who doesn’t have a hamster</a:t>
            </a:r>
          </a:p>
        </p:txBody>
      </p:sp>
    </p:spTree>
    <p:extLst>
      <p:ext uri="{BB962C8B-B14F-4D97-AF65-F5344CB8AC3E}">
        <p14:creationId xmlns:p14="http://schemas.microsoft.com/office/powerpoint/2010/main" val="189351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39410-B854-DC44-BDC7-35A3EAEC5F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What does the odds ratio number mean? 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F8443330-B607-944A-968D-AFE92128F2B7}"/>
              </a:ext>
            </a:extLst>
          </p:cNvPr>
          <p:cNvSpPr txBox="1">
            <a:spLocks noGrp="1"/>
          </p:cNvSpPr>
          <p:nvPr>
            <p:ph type="body" sz="quarter" idx="14"/>
          </p:nvPr>
        </p:nvSpPr>
        <p:spPr>
          <a:xfrm>
            <a:off x="395536" y="1275607"/>
            <a:ext cx="8641206" cy="1922108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Individuals who have a hamster have 4.69x higher odds being happy relative to individuals who do not have a hamster</a:t>
            </a:r>
          </a:p>
          <a:p>
            <a:endParaRPr lang="en-GB" dirty="0"/>
          </a:p>
          <a:p>
            <a:r>
              <a:rPr lang="en-GB" dirty="0"/>
              <a:t>You must use the word ‘odds’ when referring to odds ratios</a:t>
            </a:r>
          </a:p>
          <a:p>
            <a:endParaRPr lang="en-GB" dirty="0"/>
          </a:p>
          <a:p>
            <a:r>
              <a:rPr lang="en-GB" dirty="0"/>
              <a:t>A common mistake…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56FF19A-C709-4E45-B022-76DDD8ACEDC6}"/>
              </a:ext>
            </a:extLst>
          </p:cNvPr>
          <p:cNvSpPr/>
          <p:nvPr/>
        </p:nvSpPr>
        <p:spPr>
          <a:xfrm>
            <a:off x="1043608" y="3435846"/>
            <a:ext cx="3500078" cy="14872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Individuals who have a hamster are 4.69x more likely to be happy relative to individuals who do not have a hamster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1BAA5CE-3C99-994A-AEBF-4AD9B59D6D7D}"/>
              </a:ext>
            </a:extLst>
          </p:cNvPr>
          <p:cNvCxnSpPr/>
          <p:nvPr/>
        </p:nvCxnSpPr>
        <p:spPr>
          <a:xfrm>
            <a:off x="971600" y="3230540"/>
            <a:ext cx="3672408" cy="18144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F46B58C-DAB2-3545-ACC4-0821C0DFE8C1}"/>
              </a:ext>
            </a:extLst>
          </p:cNvPr>
          <p:cNvCxnSpPr>
            <a:cxnSpLocks/>
          </p:cNvCxnSpPr>
          <p:nvPr/>
        </p:nvCxnSpPr>
        <p:spPr>
          <a:xfrm flipV="1">
            <a:off x="918903" y="3230540"/>
            <a:ext cx="3624783" cy="19334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B4848E3-B469-9445-BAFD-1D6B79845F67}"/>
              </a:ext>
            </a:extLst>
          </p:cNvPr>
          <p:cNvSpPr/>
          <p:nvPr/>
        </p:nvSpPr>
        <p:spPr>
          <a:xfrm>
            <a:off x="5248386" y="3579862"/>
            <a:ext cx="3500078" cy="115212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“More likely” – Likely is a term used to describe probability. It shouldn’t be used when referring to odds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F9812BD-1CF1-334C-B21E-79416781EF1F}"/>
              </a:ext>
            </a:extLst>
          </p:cNvPr>
          <p:cNvCxnSpPr>
            <a:cxnSpLocks/>
          </p:cNvCxnSpPr>
          <p:nvPr/>
        </p:nvCxnSpPr>
        <p:spPr>
          <a:xfrm flipH="1">
            <a:off x="4644010" y="4227934"/>
            <a:ext cx="604376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340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23734</TotalTime>
  <Words>480</Words>
  <Application>Microsoft Macintosh PowerPoint</Application>
  <PresentationFormat>On-screen Show (16:9)</PresentationFormat>
  <Paragraphs>88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 Math</vt:lpstr>
      <vt:lpstr>Office Theme</vt:lpstr>
      <vt:lpstr>Slide 2: Text Only</vt:lpstr>
      <vt:lpstr>Part 2: Odds and odds ratios</vt:lpstr>
      <vt:lpstr>Odds and odds ratios</vt:lpstr>
      <vt:lpstr>Our example</vt:lpstr>
      <vt:lpstr>Odds in the no hamster group</vt:lpstr>
      <vt:lpstr>Odds in the hamster group</vt:lpstr>
      <vt:lpstr>Change in odds (or odds ratio)</vt:lpstr>
      <vt:lpstr>Interpreting the odds ratio</vt:lpstr>
      <vt:lpstr>Where does our hamster and happiness example fit?</vt:lpstr>
      <vt:lpstr>What does the odds ratio number mean? 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wendy.gallagher</dc:creator>
  <cp:lastModifiedBy>Atkinson, Amy</cp:lastModifiedBy>
  <cp:revision>1503</cp:revision>
  <cp:lastPrinted>2021-11-16T20:13:28Z</cp:lastPrinted>
  <dcterms:created xsi:type="dcterms:W3CDTF">2011-10-31T13:04:17Z</dcterms:created>
  <dcterms:modified xsi:type="dcterms:W3CDTF">2023-02-15T10:15:49Z</dcterms:modified>
</cp:coreProperties>
</file>