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1231" r:id="rId3"/>
    <p:sldId id="1232" r:id="rId4"/>
    <p:sldId id="1233" r:id="rId5"/>
    <p:sldId id="1234" r:id="rId6"/>
    <p:sldId id="1235" r:id="rId7"/>
    <p:sldId id="1236" r:id="rId8"/>
    <p:sldId id="1237" r:id="rId9"/>
    <p:sldId id="1238" r:id="rId10"/>
    <p:sldId id="1105" r:id="rId11"/>
    <p:sldId id="1239" r:id="rId12"/>
    <p:sldId id="1240" r:id="rId13"/>
    <p:sldId id="1241" r:id="rId14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10" autoAdjust="0"/>
    <p:restoredTop sz="84410" autoAdjust="0"/>
  </p:normalViewPr>
  <p:slideViewPr>
    <p:cSldViewPr>
      <p:cViewPr varScale="1">
        <p:scale>
          <a:sx n="93" d="100"/>
          <a:sy n="93" d="100"/>
        </p:scale>
        <p:origin x="216" y="824"/>
      </p:cViewPr>
      <p:guideLst>
        <p:guide orient="horz" pos="162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AD4539-F3A8-1A46-9D98-367A60C5BE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2CE01-406A-6B48-B1F1-BA3F9519A03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2E08C-DBE4-7148-A414-2A19542BC41A}" type="datetimeFigureOut">
              <a:rPr lang="en-GB"/>
              <a:pPr>
                <a:defRPr/>
              </a:pPr>
              <a:t>15/02/2023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6B43F-31B4-754C-9D2E-A96461FD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B420F56-5F34-7847-BB09-13D90FFB9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7666F-3A33-4B4D-A0D4-D24F01F27E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C0239-56E6-F941-87D1-7E74F6F00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F65036-3491-FE44-A515-E507FD9E19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zone.com/articles/machinex-simplifying-logistic-regression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320F29C9-D1DA-AD49-9D45-FA79D2B88A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A01E5E-59CB-B248-BC29-C4013EDDFA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731F43"/>
              </a:solidFill>
              <a:latin typeface="Lucida Grande" pitchFamily="80" charset="0"/>
              <a:ea typeface="ＭＳ Ｐゴシック" charset="-128"/>
            </a:endParaRPr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F924840F-7A09-264A-A2A9-F64BC6EE95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2E58418-9F81-C148-B5D7-00EF79D9A7A9}" type="slidenum">
              <a:rPr lang="en-GB" altLang="en-US"/>
              <a:pPr/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930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6615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/>
              <a:t>Taken from: </a:t>
            </a:r>
            <a:r>
              <a:rPr lang="en-GB" sz="900" dirty="0">
                <a:hlinkClick r:id="rId3"/>
              </a:rPr>
              <a:t>https://dzone.com/articles/machinex-simplifying-logistic-regression</a:t>
            </a:r>
            <a:r>
              <a:rPr lang="en-GB" sz="900" dirty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46675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9115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9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58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3808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7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686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7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2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0268C6-5562-F941-A8E2-EE92F10559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3741" y="2745581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32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71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1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>
            <a:extLst>
              <a:ext uri="{FF2B5EF4-FFF2-40B4-BE49-F238E27FC236}">
                <a16:creationId xmlns:a16="http://schemas.microsoft.com/office/drawing/2014/main" id="{267495C0-927B-1748-A4A6-A394FE8B1C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4"/>
            <a:ext cx="9144000" cy="514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40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>
            <a:extLst>
              <a:ext uri="{FF2B5EF4-FFF2-40B4-BE49-F238E27FC236}">
                <a16:creationId xmlns:a16="http://schemas.microsoft.com/office/drawing/2014/main" id="{1E2778B8-AF6E-EE4F-A6D8-300865FE8B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384"/>
            <a:ext cx="9134475" cy="51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8" r:id="rId4"/>
    <p:sldLayoutId id="2147483735" r:id="rId5"/>
    <p:sldLayoutId id="2147483736" r:id="rId6"/>
    <p:sldLayoutId id="2147483737" r:id="rId7"/>
    <p:sldLayoutId id="2147483739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1437EC74-F71F-1C4A-8D0B-289E9E2C7C58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539552" y="1525811"/>
            <a:ext cx="8208912" cy="7579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GB" altLang="en-US" sz="3300" dirty="0"/>
              <a:t>Lecture 8: </a:t>
            </a:r>
            <a:br>
              <a:rPr lang="en-GB" altLang="en-US" sz="3300" dirty="0"/>
            </a:br>
            <a:r>
              <a:rPr lang="en-GB" altLang="en-US" sz="3300" dirty="0"/>
              <a:t>An introduction to logistic regression</a:t>
            </a:r>
            <a:endParaRPr lang="en-GB" altLang="en-US" sz="3300" b="1" dirty="0"/>
          </a:p>
        </p:txBody>
      </p:sp>
      <p:sp>
        <p:nvSpPr>
          <p:cNvPr id="5123" name="Subtitle 2">
            <a:extLst>
              <a:ext uri="{FF2B5EF4-FFF2-40B4-BE49-F238E27FC236}">
                <a16:creationId xmlns:a16="http://schemas.microsoft.com/office/drawing/2014/main" id="{1D77FB21-A009-1E48-BDB4-4049733B0E38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467544" y="2859782"/>
            <a:ext cx="8208912" cy="5400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GB" altLang="en-US" sz="1800" dirty="0"/>
              <a:t>PSYC234: </a:t>
            </a:r>
            <a:r>
              <a:rPr lang="en-GB" sz="1800" dirty="0"/>
              <a:t>Statistics: from association to modelling causality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 dirty="0"/>
              <a:t>Dr Amy Atkinson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 dirty="0"/>
              <a:t>Lecturer in Developmental Psychology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 dirty="0" err="1"/>
              <a:t>amy.atkinson@lancaster.ac.uk</a:t>
            </a:r>
            <a:endParaRPr lang="en-GB" alt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7D9F3-0404-E444-BF27-CD68E78456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What is binary logistic regression?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464CA6-B72F-4340-AF3C-5EE2A7C12F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Logistic regression is a </a:t>
            </a:r>
            <a:r>
              <a:rPr lang="en-GB" b="1" dirty="0"/>
              <a:t>generalized linear model </a:t>
            </a:r>
            <a:r>
              <a:rPr lang="en-GB" dirty="0"/>
              <a:t>– flexible generalisation of linear regression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Predicting an outcome that has only two possible outcomes</a:t>
            </a:r>
          </a:p>
          <a:p>
            <a:pPr marL="300038" lvl="1" indent="0">
              <a:buNone/>
            </a:pP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Which of two outcomes is an individual likely to have (e.g. happy/not happy, pass/fail)?</a:t>
            </a:r>
          </a:p>
          <a:p>
            <a:endParaRPr lang="en-GB" dirty="0"/>
          </a:p>
          <a:p>
            <a:r>
              <a:rPr lang="en-GB" dirty="0"/>
              <a:t>Predictors can be continuous, categorical, or a combination</a:t>
            </a:r>
          </a:p>
        </p:txBody>
      </p:sp>
    </p:spTree>
    <p:extLst>
      <p:ext uri="{BB962C8B-B14F-4D97-AF65-F5344CB8AC3E}">
        <p14:creationId xmlns:p14="http://schemas.microsoft.com/office/powerpoint/2010/main" val="1111877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795F5-AC1E-C74E-ADF0-28F216A0A7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This week… let’s keep it (relatively...) simple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53B595-A6D1-4D42-AD68-140868EFDF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This week we will focus on binary logistic regression with </a:t>
            </a:r>
            <a:r>
              <a:rPr lang="en-GB" b="1" dirty="0"/>
              <a:t>one categorical predictor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We aren’t going to worry about different contrast coding methods – we’ll just stick with R’s default</a:t>
            </a:r>
          </a:p>
          <a:p>
            <a:pPr marL="585788" lvl="1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Compares factor levels to a reference category</a:t>
            </a:r>
          </a:p>
          <a:p>
            <a:pPr marL="585788" lvl="1" indent="-285750">
              <a:buFont typeface="Wingdings" pitchFamily="2" charset="2"/>
              <a:buChar char="à"/>
            </a:pPr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We aren’t going to worry about checking residuals (although this is an important step!)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2592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14A30-F007-CC45-959C-DAE8CD44F9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Example: Hamster and happiness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0B98575-9FF6-514A-9F80-CA54CA51AFA4}"/>
              </a:ext>
            </a:extLst>
          </p:cNvPr>
          <p:cNvSpPr/>
          <p:nvPr/>
        </p:nvSpPr>
        <p:spPr>
          <a:xfrm>
            <a:off x="1002579" y="1347614"/>
            <a:ext cx="3600400" cy="241226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Does whether the participant have a hamster (yes/no) predict response to the following survey question: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Are you happy?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/>
              <a:t>Yes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/>
              <a:t>No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1D20678-2A3A-6645-A8A3-9A0BB9BEEC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6496" y="3939902"/>
            <a:ext cx="8425184" cy="912935"/>
          </a:xfrm>
        </p:spPr>
        <p:txBody>
          <a:bodyPr/>
          <a:lstStyle/>
          <a:p>
            <a:r>
              <a:rPr lang="en-GB" dirty="0"/>
              <a:t>Predictor: Hamster (Yes/No)</a:t>
            </a:r>
          </a:p>
          <a:p>
            <a:endParaRPr lang="en-GB" dirty="0"/>
          </a:p>
          <a:p>
            <a:r>
              <a:rPr lang="en-GB" dirty="0"/>
              <a:t>Outcome: Happiness (Yes/No)</a:t>
            </a:r>
          </a:p>
        </p:txBody>
      </p:sp>
      <p:pic>
        <p:nvPicPr>
          <p:cNvPr id="1026" name="Picture 2" descr="Hamster Companionship | Bonding &amp;amp;amp; Handling | Burgess Pet Care">
            <a:extLst>
              <a:ext uri="{FF2B5EF4-FFF2-40B4-BE49-F238E27FC236}">
                <a16:creationId xmlns:a16="http://schemas.microsoft.com/office/drawing/2014/main" id="{0262FB36-86F6-3C45-8BB1-C9A2AD240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7614"/>
            <a:ext cx="34925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543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84D01-0088-D746-AA77-8DDC4FB79E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plan</a:t>
            </a:r>
          </a:p>
        </p:txBody>
      </p:sp>
      <p:sp>
        <p:nvSpPr>
          <p:cNvPr id="28" name="Text Placeholder 1">
            <a:extLst>
              <a:ext uri="{FF2B5EF4-FFF2-40B4-BE49-F238E27FC236}">
                <a16:creationId xmlns:a16="http://schemas.microsoft.com/office/drawing/2014/main" id="{43A40EB9-AA6C-6943-AEB2-6CAD21B55D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10"/>
            <a:ext cx="8425184" cy="755974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/>
              <a:t>My aim: </a:t>
            </a:r>
            <a:r>
              <a:rPr lang="en-GB" dirty="0"/>
              <a:t>to add a few final statistical tests to your toolbox for when the statistical test you’ve learned about might not be appropriate</a:t>
            </a:r>
          </a:p>
          <a:p>
            <a:endParaRPr lang="en-GB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69EA14F3-B33F-874F-ABCE-AB7F582C04C8}"/>
              </a:ext>
            </a:extLst>
          </p:cNvPr>
          <p:cNvSpPr/>
          <p:nvPr/>
        </p:nvSpPr>
        <p:spPr>
          <a:xfrm>
            <a:off x="395536" y="3093056"/>
            <a:ext cx="2088232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Lecture 8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E45FE86-4134-824A-872F-CA04301ADF91}"/>
              </a:ext>
            </a:extLst>
          </p:cNvPr>
          <p:cNvCxnSpPr>
            <a:cxnSpLocks/>
          </p:cNvCxnSpPr>
          <p:nvPr/>
        </p:nvCxnSpPr>
        <p:spPr>
          <a:xfrm>
            <a:off x="2465408" y="3438682"/>
            <a:ext cx="648072" cy="0"/>
          </a:xfrm>
          <a:prstGeom prst="straightConnector1">
            <a:avLst/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555B198-E976-8642-B9B5-10A5831F4845}"/>
              </a:ext>
            </a:extLst>
          </p:cNvPr>
          <p:cNvCxnSpPr>
            <a:cxnSpLocks/>
          </p:cNvCxnSpPr>
          <p:nvPr/>
        </p:nvCxnSpPr>
        <p:spPr>
          <a:xfrm>
            <a:off x="5273720" y="3438682"/>
            <a:ext cx="648072" cy="0"/>
          </a:xfrm>
          <a:prstGeom prst="straightConnector1">
            <a:avLst/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9C9E125-719A-2244-B816-A819E447A6F4}"/>
              </a:ext>
            </a:extLst>
          </p:cNvPr>
          <p:cNvSpPr/>
          <p:nvPr/>
        </p:nvSpPr>
        <p:spPr>
          <a:xfrm>
            <a:off x="6082180" y="2718492"/>
            <a:ext cx="2810300" cy="1440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A situation where the linear regression is not appropriate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084C6A4-3642-8D41-933F-73E5433D670E}"/>
              </a:ext>
            </a:extLst>
          </p:cNvPr>
          <p:cNvSpPr/>
          <p:nvPr/>
        </p:nvSpPr>
        <p:spPr>
          <a:xfrm>
            <a:off x="3293500" y="3078642"/>
            <a:ext cx="2088232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Binary logistic regression</a:t>
            </a:r>
          </a:p>
        </p:txBody>
      </p:sp>
    </p:spTree>
    <p:extLst>
      <p:ext uri="{BB962C8B-B14F-4D97-AF65-F5344CB8AC3E}">
        <p14:creationId xmlns:p14="http://schemas.microsoft.com/office/powerpoint/2010/main" val="4269783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8B1FF2F9-31E1-5D47-B732-2F9B19BA4505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359532" y="411510"/>
            <a:ext cx="5076825" cy="8632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Learning objectives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2A9B6E-B4DE-824E-983F-9E6D8AFF7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To develop an understanding of what binary logistic regression is and when it is appropriate to run</a:t>
            </a:r>
          </a:p>
          <a:p>
            <a:endParaRPr lang="en-GB" dirty="0"/>
          </a:p>
          <a:p>
            <a:r>
              <a:rPr lang="en-GB" dirty="0"/>
              <a:t>To develop an understanding of the theory behind binary logistic regression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To understanding how to conduct binary logistic regression in R when you have one categorical predictor</a:t>
            </a:r>
          </a:p>
          <a:p>
            <a:endParaRPr lang="en-GB" dirty="0"/>
          </a:p>
          <a:p>
            <a:r>
              <a:rPr lang="en-GB" dirty="0"/>
              <a:t>To understand how to interpret binary logistic regression output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BB1C23-374A-A141-B49C-62B60F3C49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2081262"/>
            <a:ext cx="8208912" cy="757907"/>
          </a:xfrm>
        </p:spPr>
        <p:txBody>
          <a:bodyPr/>
          <a:lstStyle/>
          <a:p>
            <a:r>
              <a:rPr lang="en-GB" b="1" dirty="0"/>
              <a:t>Part 1</a:t>
            </a:r>
          </a:p>
        </p:txBody>
      </p:sp>
      <p:sp>
        <p:nvSpPr>
          <p:cNvPr id="8" name="Subtitle 4">
            <a:extLst>
              <a:ext uri="{FF2B5EF4-FFF2-40B4-BE49-F238E27FC236}">
                <a16:creationId xmlns:a16="http://schemas.microsoft.com/office/drawing/2014/main" id="{171AEABA-0524-EF42-BDCC-1CD8BEF8C9D1}"/>
              </a:ext>
            </a:extLst>
          </p:cNvPr>
          <p:cNvSpPr txBox="1">
            <a:spLocks/>
          </p:cNvSpPr>
          <p:nvPr/>
        </p:nvSpPr>
        <p:spPr>
          <a:xfrm>
            <a:off x="467544" y="294995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</a:rPr>
              <a:t>Why do I need to worry about logistic regression?</a:t>
            </a:r>
          </a:p>
          <a:p>
            <a:endParaRPr lang="en-GB" sz="2000" b="1" dirty="0">
              <a:solidFill>
                <a:schemeClr val="tx1"/>
              </a:solidFill>
            </a:endParaRPr>
          </a:p>
          <a:p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95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F1F6F-1D4F-1B4E-B9F1-99BF7F3DA0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 recap on linear regression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DC5679-40B1-3642-9D27-7B083AC908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55882" y="3898930"/>
            <a:ext cx="4384368" cy="108012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In linear regression, we assume a linear relationship between the predictor and the outcome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19458" name="Picture 2" descr="Intro to Linear Regression — Machine Learning 101 | by Martin Tin |  DataDrivenInvestor">
            <a:extLst>
              <a:ext uri="{FF2B5EF4-FFF2-40B4-BE49-F238E27FC236}">
                <a16:creationId xmlns:a16="http://schemas.microsoft.com/office/drawing/2014/main" id="{22D4AB9E-618C-A44B-91A6-3647E8414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947" y="1439126"/>
            <a:ext cx="4191382" cy="2316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D5D28D7-E732-E242-937D-3496299A4D67}"/>
                  </a:ext>
                </a:extLst>
              </p:cNvPr>
              <p:cNvSpPr txBox="1"/>
              <p:nvPr/>
            </p:nvSpPr>
            <p:spPr>
              <a:xfrm>
                <a:off x="725027" y="2931790"/>
                <a:ext cx="3045001" cy="461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3000" dirty="0"/>
                  <a:t>Y </a:t>
                </a:r>
                <a14:m>
                  <m:oMath xmlns:m="http://schemas.openxmlformats.org/officeDocument/2006/math">
                    <m:r>
                      <a:rPr lang="en-GB" sz="3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sz="3000" b="0" i="1" baseline="-2500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sz="3000" b="0" i="1" baseline="-2500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sz="3000" b="0" i="1" baseline="-2500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3000" b="0" i="1" baseline="-2500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ℇ</m:t>
                    </m:r>
                  </m:oMath>
                </a14:m>
                <a:r>
                  <a:rPr lang="en-GB" sz="3000" baseline="-25000" dirty="0"/>
                  <a:t>i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D5D28D7-E732-E242-937D-3496299A4D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027" y="2931790"/>
                <a:ext cx="3045001" cy="461665"/>
              </a:xfrm>
              <a:prstGeom prst="rect">
                <a:avLst/>
              </a:prstGeom>
              <a:blipFill>
                <a:blip r:embed="rId3"/>
                <a:stretch>
                  <a:fillRect l="-7917" t="-23684" r="-4167" b="-47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5333359-B81A-A14C-81E3-F82669B89475}"/>
              </a:ext>
            </a:extLst>
          </p:cNvPr>
          <p:cNvCxnSpPr/>
          <p:nvPr/>
        </p:nvCxnSpPr>
        <p:spPr>
          <a:xfrm flipV="1">
            <a:off x="830890" y="3411400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2BA58B3-01A0-764D-9E79-5A24E6CE9BC4}"/>
              </a:ext>
            </a:extLst>
          </p:cNvPr>
          <p:cNvCxnSpPr>
            <a:cxnSpLocks/>
          </p:cNvCxnSpPr>
          <p:nvPr/>
        </p:nvCxnSpPr>
        <p:spPr>
          <a:xfrm>
            <a:off x="1517115" y="2561242"/>
            <a:ext cx="0" cy="382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AD51B30-F114-4A41-ADC6-B25A1894DCA3}"/>
              </a:ext>
            </a:extLst>
          </p:cNvPr>
          <p:cNvSpPr txBox="1"/>
          <p:nvPr/>
        </p:nvSpPr>
        <p:spPr>
          <a:xfrm>
            <a:off x="580765" y="220344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Intercept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4037A48-D123-EA4A-A267-31AD4D68E9F9}"/>
              </a:ext>
            </a:extLst>
          </p:cNvPr>
          <p:cNvCxnSpPr>
            <a:cxnSpLocks/>
          </p:cNvCxnSpPr>
          <p:nvPr/>
        </p:nvCxnSpPr>
        <p:spPr>
          <a:xfrm flipV="1">
            <a:off x="2381211" y="3459311"/>
            <a:ext cx="0" cy="437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BD7146B-70EC-C443-BA5F-ECEC484F495D}"/>
              </a:ext>
            </a:extLst>
          </p:cNvPr>
          <p:cNvSpPr txBox="1"/>
          <p:nvPr/>
        </p:nvSpPr>
        <p:spPr>
          <a:xfrm>
            <a:off x="1399002" y="3867481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Slope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A66B834-C325-2944-BD82-973F3FED8A42}"/>
              </a:ext>
            </a:extLst>
          </p:cNvPr>
          <p:cNvCxnSpPr>
            <a:cxnSpLocks/>
          </p:cNvCxnSpPr>
          <p:nvPr/>
        </p:nvCxnSpPr>
        <p:spPr>
          <a:xfrm>
            <a:off x="2620604" y="2556081"/>
            <a:ext cx="0" cy="382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B0D92CF-65DB-3B4E-9AF8-E77BA99DC830}"/>
              </a:ext>
            </a:extLst>
          </p:cNvPr>
          <p:cNvSpPr txBox="1"/>
          <p:nvPr/>
        </p:nvSpPr>
        <p:spPr>
          <a:xfrm>
            <a:off x="1932720" y="1668887"/>
            <a:ext cx="1352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Value of predictor variable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8C9BE9A-BA7F-5642-9785-488B2A0CF2AF}"/>
              </a:ext>
            </a:extLst>
          </p:cNvPr>
          <p:cNvCxnSpPr>
            <a:cxnSpLocks/>
          </p:cNvCxnSpPr>
          <p:nvPr/>
        </p:nvCxnSpPr>
        <p:spPr>
          <a:xfrm flipV="1">
            <a:off x="3650696" y="3393455"/>
            <a:ext cx="0" cy="437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B71E5B4-2CB6-2C4E-B3D2-E6764A2A0ED0}"/>
              </a:ext>
            </a:extLst>
          </p:cNvPr>
          <p:cNvSpPr txBox="1"/>
          <p:nvPr/>
        </p:nvSpPr>
        <p:spPr>
          <a:xfrm>
            <a:off x="2812840" y="383013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Random error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5B7CA3-A492-B346-B941-B40759B0DBE7}"/>
              </a:ext>
            </a:extLst>
          </p:cNvPr>
          <p:cNvSpPr txBox="1"/>
          <p:nvPr/>
        </p:nvSpPr>
        <p:spPr>
          <a:xfrm>
            <a:off x="-125374" y="391545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Outcome</a:t>
            </a:r>
          </a:p>
        </p:txBody>
      </p:sp>
    </p:spTree>
    <p:extLst>
      <p:ext uri="{BB962C8B-B14F-4D97-AF65-F5344CB8AC3E}">
        <p14:creationId xmlns:p14="http://schemas.microsoft.com/office/powerpoint/2010/main" val="303511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A1BF7-51E5-1243-9666-901321BBB3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Binary outcome variable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CA7A67-B3DC-E946-8770-3CF34D6D58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1178949"/>
          </a:xfrm>
        </p:spPr>
        <p:txBody>
          <a:bodyPr/>
          <a:lstStyle/>
          <a:p>
            <a:r>
              <a:rPr lang="en-GB" dirty="0"/>
              <a:t>Linear regression can work very well when you have a continuous outcome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But what about when the outcome is binary (there are two possible outcomes)?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1BFE77-B3C1-8143-BE7A-829DFE24AB8B}"/>
              </a:ext>
            </a:extLst>
          </p:cNvPr>
          <p:cNvSpPr txBox="1"/>
          <p:nvPr/>
        </p:nvSpPr>
        <p:spPr>
          <a:xfrm>
            <a:off x="3419872" y="4013517"/>
            <a:ext cx="21419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Pass/fail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8EE510-437C-844B-9288-9BCF2CF52B45}"/>
              </a:ext>
            </a:extLst>
          </p:cNvPr>
          <p:cNvSpPr txBox="1"/>
          <p:nvPr/>
        </p:nvSpPr>
        <p:spPr>
          <a:xfrm>
            <a:off x="641094" y="3958383"/>
            <a:ext cx="21419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Happy/not happy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846710-0748-3A4B-ADCA-C58F1C96829F}"/>
              </a:ext>
            </a:extLst>
          </p:cNvPr>
          <p:cNvSpPr txBox="1"/>
          <p:nvPr/>
        </p:nvSpPr>
        <p:spPr>
          <a:xfrm>
            <a:off x="6167094" y="4002031"/>
            <a:ext cx="21419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Correct/Incorrect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0" name="Picture 2" descr="Should the University switch to a pass/fail grading system? – The Pace Press">
            <a:extLst>
              <a:ext uri="{FF2B5EF4-FFF2-40B4-BE49-F238E27FC236}">
                <a16:creationId xmlns:a16="http://schemas.microsoft.com/office/drawing/2014/main" id="{05B1ECF2-6686-E447-B8EB-A65627798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094" y="2960454"/>
            <a:ext cx="1810792" cy="93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appy Sad Face Stock Illustrations – 46,124 Happy Sad Face Stock  Illustrations, Vectors &amp;amp;amp; Clipart - Dreamstime">
            <a:extLst>
              <a:ext uri="{FF2B5EF4-FFF2-40B4-BE49-F238E27FC236}">
                <a16:creationId xmlns:a16="http://schemas.microsoft.com/office/drawing/2014/main" id="{DBD76E80-BBA2-A343-921C-18FCDC74F3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0" r="2183" b="13601"/>
          <a:stretch/>
        </p:blipFill>
        <p:spPr bwMode="auto">
          <a:xfrm>
            <a:off x="639777" y="2850185"/>
            <a:ext cx="2141984" cy="104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ick Cross Signs Green Checkmark Ok Stock Illustration 494010940">
            <a:extLst>
              <a:ext uri="{FF2B5EF4-FFF2-40B4-BE49-F238E27FC236}">
                <a16:creationId xmlns:a16="http://schemas.microsoft.com/office/drawing/2014/main" id="{8E0F06C2-3C49-3A47-AB37-FDFF519D92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85" b="19625"/>
          <a:stretch/>
        </p:blipFill>
        <p:spPr bwMode="auto">
          <a:xfrm>
            <a:off x="5999836" y="2850185"/>
            <a:ext cx="2476500" cy="1134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52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F1F6F-1D4F-1B4E-B9F1-99BF7F3DA0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Two possible outcomes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DC5679-40B1-3642-9D27-7B083AC908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20" y="1401010"/>
            <a:ext cx="3263600" cy="930477"/>
          </a:xfrm>
        </p:spPr>
        <p:txBody>
          <a:bodyPr/>
          <a:lstStyle/>
          <a:p>
            <a:r>
              <a:rPr lang="en-GB" dirty="0"/>
              <a:t>When we have two possible outcomes, participants can either be Outcome A or Outcome B</a:t>
            </a:r>
          </a:p>
          <a:p>
            <a:endParaRPr lang="en-GB" dirty="0"/>
          </a:p>
          <a:p>
            <a:r>
              <a:rPr lang="en-GB" dirty="0"/>
              <a:t>People can either be happy (Y = 1) or unhappy (Y = 0) - there is no in between</a:t>
            </a:r>
          </a:p>
          <a:p>
            <a:endParaRPr lang="en-GB" dirty="0"/>
          </a:p>
          <a:p>
            <a:r>
              <a:rPr lang="en-GB" dirty="0"/>
              <a:t>This violates the assumption of linearity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1A0D62E9-B579-CC47-ABFA-812732475210}"/>
              </a:ext>
            </a:extLst>
          </p:cNvPr>
          <p:cNvSpPr txBox="1">
            <a:spLocks/>
          </p:cNvSpPr>
          <p:nvPr/>
        </p:nvSpPr>
        <p:spPr>
          <a:xfrm>
            <a:off x="3779912" y="1395004"/>
            <a:ext cx="3312612" cy="2525793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        </a:t>
            </a:r>
          </a:p>
          <a:p>
            <a:pPr marL="0" indent="0">
              <a:buNone/>
            </a:pPr>
            <a:r>
              <a:rPr lang="en-GB" dirty="0"/>
              <a:t>            Happy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 Not happy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ABA7C5E-7451-EF4C-8966-0D5FEE51761B}"/>
              </a:ext>
            </a:extLst>
          </p:cNvPr>
          <p:cNvSpPr/>
          <p:nvPr/>
        </p:nvSpPr>
        <p:spPr>
          <a:xfrm>
            <a:off x="4067944" y="4102057"/>
            <a:ext cx="4932040" cy="8640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When we have two outcomes, we sometimes refer to them using the numbers 0 and 1. In our example, Y = 1 could be “happy” and Y = 0 is “not happy”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D5B9D04B-B131-D64E-BDC7-F0F8D6C451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4" r="53937"/>
          <a:stretch/>
        </p:blipFill>
        <p:spPr bwMode="auto">
          <a:xfrm>
            <a:off x="5315074" y="1573458"/>
            <a:ext cx="2880566" cy="234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48AE19-BD8A-E640-8FBD-8CA7A6552004}"/>
              </a:ext>
            </a:extLst>
          </p:cNvPr>
          <p:cNvSpPr/>
          <p:nvPr/>
        </p:nvSpPr>
        <p:spPr>
          <a:xfrm>
            <a:off x="6694177" y="1806154"/>
            <a:ext cx="1195042" cy="24826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8CD6BA-915F-0543-834F-E264D2750739}"/>
              </a:ext>
            </a:extLst>
          </p:cNvPr>
          <p:cNvSpPr/>
          <p:nvPr/>
        </p:nvSpPr>
        <p:spPr>
          <a:xfrm>
            <a:off x="5682988" y="3186635"/>
            <a:ext cx="1409536" cy="24826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77957E-9E79-0743-9F8E-DCF3B0508945}"/>
              </a:ext>
            </a:extLst>
          </p:cNvPr>
          <p:cNvSpPr/>
          <p:nvPr/>
        </p:nvSpPr>
        <p:spPr>
          <a:xfrm>
            <a:off x="6804248" y="2283718"/>
            <a:ext cx="1823438" cy="86956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Linear regression assumes a straight line</a:t>
            </a:r>
          </a:p>
        </p:txBody>
      </p:sp>
    </p:spTree>
    <p:extLst>
      <p:ext uri="{BB962C8B-B14F-4D97-AF65-F5344CB8AC3E}">
        <p14:creationId xmlns:p14="http://schemas.microsoft.com/office/powerpoint/2010/main" val="135749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/>
      <p:bldP spid="6" grpId="0" animBg="1"/>
      <p:bldP spid="16" grpId="0" animBg="1"/>
      <p:bldP spid="17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05C65-B89A-7B4C-B74B-A363A4F4F3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How can we overcome this violation?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6D68929-F49A-2E4F-ADC7-7944EF4FAFBA}"/>
              </a:ext>
            </a:extLst>
          </p:cNvPr>
          <p:cNvSpPr txBox="1">
            <a:spLocks/>
          </p:cNvSpPr>
          <p:nvPr/>
        </p:nvSpPr>
        <p:spPr>
          <a:xfrm>
            <a:off x="426787" y="1419622"/>
            <a:ext cx="8280920" cy="3564731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When the outcome is binary (two possible outcomes), the assumption of linearity is </a:t>
            </a:r>
            <a:r>
              <a:rPr lang="en-GB" b="1" dirty="0"/>
              <a:t>ALWAYS </a:t>
            </a:r>
            <a:r>
              <a:rPr lang="en-GB" dirty="0"/>
              <a:t>violated</a:t>
            </a:r>
          </a:p>
          <a:p>
            <a:endParaRPr lang="en-GB" dirty="0"/>
          </a:p>
          <a:p>
            <a:r>
              <a:rPr lang="en-GB" dirty="0"/>
              <a:t>We can apply a transform to the data to express the non-linear relationship in a linear way</a:t>
            </a:r>
          </a:p>
          <a:p>
            <a:endParaRPr lang="en-GB" dirty="0"/>
          </a:p>
          <a:p>
            <a:r>
              <a:rPr lang="en-GB" dirty="0"/>
              <a:t>Binary logistic regression does this by expressing the linear regression equation in </a:t>
            </a:r>
            <a:r>
              <a:rPr lang="en-GB" b="1" dirty="0"/>
              <a:t>logarithmic terms</a:t>
            </a:r>
          </a:p>
          <a:p>
            <a:endParaRPr lang="en-GB" dirty="0"/>
          </a:p>
          <a:p>
            <a:r>
              <a:rPr lang="en-GB" dirty="0"/>
              <a:t>This overcomes the issue of violating this assumption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289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907F-DAE9-BE46-AF01-C1038DDB1A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Linear and logistic regression formulae: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02BDAC-98C7-E147-90E0-893871355A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Binary logistic regression: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FAAD9A3-68BE-E147-9744-CBE3CD46DFF2}"/>
                  </a:ext>
                </a:extLst>
              </p:cNvPr>
              <p:cNvSpPr txBox="1"/>
              <p:nvPr/>
            </p:nvSpPr>
            <p:spPr>
              <a:xfrm>
                <a:off x="626653" y="2115066"/>
                <a:ext cx="4809137" cy="9570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0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GB" sz="3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0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GB" sz="30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d>
                      <m:r>
                        <a:rPr lang="en-GB" sz="3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3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30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GB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3000" b="0" i="1" smtClean="0"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r>
                                <a:rPr lang="en-GB" sz="3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GB" sz="3000" b="0" i="1" baseline="-2500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3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3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GB" sz="3000" b="0" i="1" baseline="-2500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30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n-GB" sz="3000" b="0" i="1" baseline="-2500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3000" b="0" i="1" baseline="-2500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  <m:r>
                            <a:rPr lang="en-GB" sz="3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FAAD9A3-68BE-E147-9744-CBE3CD46D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653" y="2115066"/>
                <a:ext cx="4809137" cy="957057"/>
              </a:xfrm>
              <a:prstGeom prst="rect">
                <a:avLst/>
              </a:prstGeom>
              <a:blipFill>
                <a:blip r:embed="rId3"/>
                <a:stretch>
                  <a:fillRect l="-263" t="-2632" r="-1316" b="-18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0BC6CE1-6914-594D-A16A-A58B778D3210}"/>
              </a:ext>
            </a:extLst>
          </p:cNvPr>
          <p:cNvCxnSpPr/>
          <p:nvPr/>
        </p:nvCxnSpPr>
        <p:spPr>
          <a:xfrm flipV="1">
            <a:off x="1433043" y="2913259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B11686B-C050-6A41-AB17-3FA2DB22AF8C}"/>
              </a:ext>
            </a:extLst>
          </p:cNvPr>
          <p:cNvSpPr txBox="1"/>
          <p:nvPr/>
        </p:nvSpPr>
        <p:spPr>
          <a:xfrm>
            <a:off x="424490" y="3378447"/>
            <a:ext cx="2215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Probability of a given outcome (e.g. “happy”)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5124EFF-A573-934F-8532-788D6DC4F86B}"/>
              </a:ext>
            </a:extLst>
          </p:cNvPr>
          <p:cNvCxnSpPr/>
          <p:nvPr/>
        </p:nvCxnSpPr>
        <p:spPr>
          <a:xfrm flipV="1">
            <a:off x="4767492" y="3061958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F9F2C9C-B2DC-F048-8AAF-EBB763C2D948}"/>
              </a:ext>
            </a:extLst>
          </p:cNvPr>
          <p:cNvSpPr txBox="1"/>
          <p:nvPr/>
        </p:nvSpPr>
        <p:spPr>
          <a:xfrm>
            <a:off x="4170192" y="3544929"/>
            <a:ext cx="1191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Linear regression formula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DFEC28B0-AFFB-8246-A95F-9531768D86A6}"/>
              </a:ext>
            </a:extLst>
          </p:cNvPr>
          <p:cNvSpPr/>
          <p:nvPr/>
        </p:nvSpPr>
        <p:spPr>
          <a:xfrm>
            <a:off x="5651938" y="1383509"/>
            <a:ext cx="3234896" cy="36680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Don’t need to worry about this too much. Things to remember:</a:t>
            </a:r>
          </a:p>
          <a:p>
            <a:pPr algn="ctr"/>
            <a:endParaRPr lang="en-GB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We predict the probability of a given outcome occurring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We express the linear relationship equation in logarithmic terms</a:t>
            </a:r>
          </a:p>
        </p:txBody>
      </p:sp>
    </p:spTree>
    <p:extLst>
      <p:ext uri="{BB962C8B-B14F-4D97-AF65-F5344CB8AC3E}">
        <p14:creationId xmlns:p14="http://schemas.microsoft.com/office/powerpoint/2010/main" val="393774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26" grpId="0"/>
      <p:bldP spid="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23754</TotalTime>
  <Words>636</Words>
  <Application>Microsoft Macintosh PowerPoint</Application>
  <PresentationFormat>On-screen Show (16:9)</PresentationFormat>
  <Paragraphs>110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Cambria Math</vt:lpstr>
      <vt:lpstr>Lucida Grande</vt:lpstr>
      <vt:lpstr>Wingdings</vt:lpstr>
      <vt:lpstr>Office Theme</vt:lpstr>
      <vt:lpstr>Slide 2: Text Only</vt:lpstr>
      <vt:lpstr>Lecture 8:  An introduction to logistic regression</vt:lpstr>
      <vt:lpstr>The plan</vt:lpstr>
      <vt:lpstr>Learning objectives</vt:lpstr>
      <vt:lpstr>Part 1</vt:lpstr>
      <vt:lpstr>A recap on linear regression</vt:lpstr>
      <vt:lpstr>Binary outcome variable</vt:lpstr>
      <vt:lpstr>Two possible outcomes</vt:lpstr>
      <vt:lpstr>How can we overcome this violation?</vt:lpstr>
      <vt:lpstr>Linear and logistic regression formulae:</vt:lpstr>
      <vt:lpstr>What is binary logistic regression?</vt:lpstr>
      <vt:lpstr>This week… let’s keep it (relatively...) simple</vt:lpstr>
      <vt:lpstr>Example: Hamster and happiness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Atkinson, Amy</cp:lastModifiedBy>
  <cp:revision>1515</cp:revision>
  <cp:lastPrinted>2021-11-16T20:13:28Z</cp:lastPrinted>
  <dcterms:created xsi:type="dcterms:W3CDTF">2011-10-31T13:04:17Z</dcterms:created>
  <dcterms:modified xsi:type="dcterms:W3CDTF">2023-02-15T09:29:35Z</dcterms:modified>
</cp:coreProperties>
</file>