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9"/>
  </p:notesMasterIdLst>
  <p:sldIdLst>
    <p:sldId id="1262" r:id="rId3"/>
    <p:sldId id="1263" r:id="rId4"/>
    <p:sldId id="1264" r:id="rId5"/>
    <p:sldId id="1265" r:id="rId6"/>
    <p:sldId id="1267" r:id="rId7"/>
    <p:sldId id="1268" r:id="rId8"/>
    <p:sldId id="1269" r:id="rId9"/>
    <p:sldId id="1270" r:id="rId10"/>
    <p:sldId id="1271" r:id="rId11"/>
    <p:sldId id="1272" r:id="rId12"/>
    <p:sldId id="1273" r:id="rId13"/>
    <p:sldId id="1274" r:id="rId14"/>
    <p:sldId id="1275" r:id="rId15"/>
    <p:sldId id="1276" r:id="rId16"/>
    <p:sldId id="1277" r:id="rId17"/>
    <p:sldId id="1278" r:id="rId18"/>
    <p:sldId id="1279" r:id="rId19"/>
    <p:sldId id="1280" r:id="rId20"/>
    <p:sldId id="1281" r:id="rId21"/>
    <p:sldId id="1282" r:id="rId22"/>
    <p:sldId id="1283" r:id="rId23"/>
    <p:sldId id="1284" r:id="rId24"/>
    <p:sldId id="1285" r:id="rId25"/>
    <p:sldId id="1286" r:id="rId26"/>
    <p:sldId id="1299" r:id="rId27"/>
    <p:sldId id="1287" r:id="rId28"/>
    <p:sldId id="1288" r:id="rId29"/>
    <p:sldId id="1289" r:id="rId30"/>
    <p:sldId id="1292" r:id="rId31"/>
    <p:sldId id="1293" r:id="rId32"/>
    <p:sldId id="1294" r:id="rId33"/>
    <p:sldId id="1295" r:id="rId34"/>
    <p:sldId id="1297" r:id="rId35"/>
    <p:sldId id="368" r:id="rId36"/>
    <p:sldId id="1300" r:id="rId37"/>
    <p:sldId id="267" r:id="rId38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685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0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A0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526" autoAdjust="0"/>
    <p:restoredTop sz="84410" autoAdjust="0"/>
  </p:normalViewPr>
  <p:slideViewPr>
    <p:cSldViewPr>
      <p:cViewPr varScale="1">
        <p:scale>
          <a:sx n="132" d="100"/>
          <a:sy n="132" d="100"/>
        </p:scale>
        <p:origin x="264" y="168"/>
      </p:cViewPr>
      <p:guideLst>
        <p:guide orient="horz" pos="1620"/>
        <p:guide pos="6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5AD4539-F3A8-1A46-9D98-367A60C5BE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52CE01-406A-6B48-B1F1-BA3F9519A03C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902E08C-DBE4-7148-A414-2A19542BC41A}" type="datetimeFigureOut">
              <a:rPr lang="en-GB"/>
              <a:pPr>
                <a:defRPr/>
              </a:pPr>
              <a:t>15/02/2023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9B26B43F-31B4-754C-9D2E-A96461FD3F6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B420F56-5F34-7847-BB09-13D90FFB9C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47666F-3A33-4B4D-A0D4-D24F01F27E7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6C0239-56E6-F941-87D1-7E74F6F009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6FF65036-3491-FE44-A515-E507FD9E19A5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>
            <a:extLst>
              <a:ext uri="{FF2B5EF4-FFF2-40B4-BE49-F238E27FC236}">
                <a16:creationId xmlns:a16="http://schemas.microsoft.com/office/drawing/2014/main" id="{320F29C9-D1DA-AD49-9D45-FA79D2B88AD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9A01E5E-59CB-B248-BC29-C4013EDDFA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731F43"/>
              </a:solidFill>
              <a:latin typeface="Lucida Grande" pitchFamily="80" charset="0"/>
              <a:ea typeface="ＭＳ Ｐゴシック" charset="-128"/>
            </a:endParaRPr>
          </a:p>
        </p:txBody>
      </p:sp>
      <p:sp>
        <p:nvSpPr>
          <p:cNvPr id="6148" name="Slide Number Placeholder 3">
            <a:extLst>
              <a:ext uri="{FF2B5EF4-FFF2-40B4-BE49-F238E27FC236}">
                <a16:creationId xmlns:a16="http://schemas.microsoft.com/office/drawing/2014/main" id="{F924840F-7A09-264A-A2A9-F64BC6EE95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92E58418-9F81-C148-B5D7-00EF79D9A7A9}" type="slidenum">
              <a:rPr lang="en-GB" altLang="en-US"/>
              <a:pPr/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71555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F65036-3491-FE44-A515-E507FD9E19A5}" type="slidenum">
              <a:rPr lang="en-GB" altLang="en-US" smtClean="0"/>
              <a:pPr/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486207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F65036-3491-FE44-A515-E507FD9E19A5}" type="slidenum">
              <a:rPr lang="en-GB" altLang="en-US" smtClean="0"/>
              <a:pPr/>
              <a:t>10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673306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F65036-3491-FE44-A515-E507FD9E19A5}" type="slidenum">
              <a:rPr lang="en-GB" altLang="en-US" smtClean="0"/>
              <a:pPr/>
              <a:t>11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87737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F65036-3491-FE44-A515-E507FD9E19A5}" type="slidenum">
              <a:rPr lang="en-GB" altLang="en-US" smtClean="0"/>
              <a:pPr/>
              <a:t>19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730872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F65036-3491-FE44-A515-E507FD9E19A5}" type="slidenum">
              <a:rPr lang="en-GB" altLang="en-US" smtClean="0"/>
              <a:pPr/>
              <a:t>23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371311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F65036-3491-FE44-A515-E507FD9E19A5}" type="slidenum">
              <a:rPr lang="en-GB" altLang="en-US" smtClean="0"/>
              <a:pPr/>
              <a:t>29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18962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1: 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167595"/>
            <a:ext cx="8208912" cy="757907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139702"/>
            <a:ext cx="8208912" cy="54006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666666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9197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8: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7058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ide 1: 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167595"/>
            <a:ext cx="8208912" cy="757907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139702"/>
            <a:ext cx="8208912" cy="54006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666666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3808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9: 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167595"/>
            <a:ext cx="8208912" cy="757907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139702"/>
            <a:ext cx="8208912" cy="54006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666666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3577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3: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686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: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274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3: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679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4: smaller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524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5: text with bullet points &amp;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E0268C6-5562-F941-A8E2-EE92F10559E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233741" y="2745581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1" y="1383509"/>
            <a:ext cx="5400847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7321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6: text with bullet points &amp;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1" y="1383509"/>
            <a:ext cx="5400847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171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7: 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9319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7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>
            <a:extLst>
              <a:ext uri="{FF2B5EF4-FFF2-40B4-BE49-F238E27FC236}">
                <a16:creationId xmlns:a16="http://schemas.microsoft.com/office/drawing/2014/main" id="{267495C0-927B-1748-A4A6-A394FE8B1CF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4"/>
            <a:ext cx="9144000" cy="5145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40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>
            <a:extLst>
              <a:ext uri="{FF2B5EF4-FFF2-40B4-BE49-F238E27FC236}">
                <a16:creationId xmlns:a16="http://schemas.microsoft.com/office/drawing/2014/main" id="{1E2778B8-AF6E-EE4F-A6D8-300865FE8B9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2384"/>
            <a:ext cx="9134475" cy="514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8" r:id="rId4"/>
    <p:sldLayoutId id="2147483735" r:id="rId5"/>
    <p:sldLayoutId id="2147483736" r:id="rId6"/>
    <p:sldLayoutId id="2147483737" r:id="rId7"/>
    <p:sldLayoutId id="2147483739" r:id="rId8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1437EC74-F71F-1C4A-8D0B-289E9E2C7C58}"/>
              </a:ext>
            </a:extLst>
          </p:cNvPr>
          <p:cNvSpPr>
            <a:spLocks noGrp="1"/>
          </p:cNvSpPr>
          <p:nvPr>
            <p:ph type="ctrTitle"/>
          </p:nvPr>
        </p:nvSpPr>
        <p:spPr bwMode="auto">
          <a:xfrm>
            <a:off x="467544" y="1781737"/>
            <a:ext cx="8208912" cy="75790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00000"/>
              </a:lnSpc>
            </a:pPr>
            <a:r>
              <a:rPr lang="en-GB" altLang="en-US" sz="3300" dirty="0"/>
              <a:t>Part 4</a:t>
            </a:r>
            <a:endParaRPr lang="en-GB" altLang="en-US" sz="3300" b="1" dirty="0"/>
          </a:p>
        </p:txBody>
      </p:sp>
      <p:sp>
        <p:nvSpPr>
          <p:cNvPr id="3" name="Subtitle 1">
            <a:extLst>
              <a:ext uri="{FF2B5EF4-FFF2-40B4-BE49-F238E27FC236}">
                <a16:creationId xmlns:a16="http://schemas.microsoft.com/office/drawing/2014/main" id="{8DAA9730-F039-D14F-9BD0-39AA04AC2B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7544" y="2787774"/>
            <a:ext cx="8208912" cy="540060"/>
          </a:xfrm>
        </p:spPr>
        <p:txBody>
          <a:bodyPr/>
          <a:lstStyle/>
          <a:p>
            <a:r>
              <a:rPr lang="en-GB" sz="1800" dirty="0"/>
              <a:t>Running binary logistic regression models in R</a:t>
            </a:r>
          </a:p>
          <a:p>
            <a:endParaRPr lang="en-GB" sz="1800" dirty="0"/>
          </a:p>
          <a:p>
            <a:r>
              <a:rPr lang="en-GB" sz="1800" dirty="0"/>
              <a:t>Interpreting binary logistic regression output</a:t>
            </a:r>
          </a:p>
        </p:txBody>
      </p:sp>
    </p:spTree>
    <p:extLst>
      <p:ext uri="{BB962C8B-B14F-4D97-AF65-F5344CB8AC3E}">
        <p14:creationId xmlns:p14="http://schemas.microsoft.com/office/powerpoint/2010/main" val="31076070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7D6108-7A73-E243-AD9C-11D7011B5A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4. Evaluating the model</a:t>
            </a:r>
            <a:br>
              <a:rPr lang="en-GB" dirty="0"/>
            </a:br>
            <a:r>
              <a:rPr lang="en-GB" dirty="0"/>
              <a:t>Comparing to the intercept only model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B9F57EA8-0BA5-D642-B426-9B5405B9788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536" y="1419622"/>
            <a:ext cx="8425184" cy="3168351"/>
          </a:xfrm>
        </p:spPr>
        <p:txBody>
          <a:bodyPr/>
          <a:lstStyle/>
          <a:p>
            <a:r>
              <a:rPr lang="en-GB" dirty="0"/>
              <a:t>To assess the fit of our model, we can compare our specified model to a model containing only the intercept (no predictors)</a:t>
            </a:r>
          </a:p>
          <a:p>
            <a:endParaRPr lang="en-GB" dirty="0"/>
          </a:p>
          <a:p>
            <a:r>
              <a:rPr lang="en-GB" dirty="0"/>
              <a:t>We do this by looking at a measure called the “deviance”: </a:t>
            </a:r>
          </a:p>
          <a:p>
            <a:pPr marL="585788" lvl="1" indent="-285750">
              <a:buFont typeface="Wingdings" pitchFamily="2" charset="2"/>
              <a:buChar char="à"/>
            </a:pPr>
            <a:r>
              <a:rPr lang="en-GB" dirty="0"/>
              <a:t>This is a measure of goodness of fit of the model</a:t>
            </a:r>
          </a:p>
          <a:p>
            <a:pPr marL="585788" lvl="1" indent="-285750">
              <a:buFont typeface="Wingdings" pitchFamily="2" charset="2"/>
              <a:buChar char="à"/>
            </a:pPr>
            <a:r>
              <a:rPr lang="en-GB" dirty="0"/>
              <a:t>It tells you how much your model deviates from a model that perfectly predicts the data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1442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7D6108-7A73-E243-AD9C-11D7011B5A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4. Evaluating the model </a:t>
            </a:r>
            <a:br>
              <a:rPr lang="en-GB" dirty="0"/>
            </a:br>
            <a:r>
              <a:rPr lang="en-GB" dirty="0"/>
              <a:t>Comparing to the intercept only model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148967-6892-F041-B640-3E21DB316F8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9069" r="3211"/>
          <a:stretch/>
        </p:blipFill>
        <p:spPr>
          <a:xfrm>
            <a:off x="2411760" y="1779662"/>
            <a:ext cx="4959083" cy="1584176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A6F2948-DCD6-7447-B55C-18EED110BD9A}"/>
              </a:ext>
            </a:extLst>
          </p:cNvPr>
          <p:cNvSpPr/>
          <p:nvPr/>
        </p:nvSpPr>
        <p:spPr>
          <a:xfrm>
            <a:off x="280144" y="1347614"/>
            <a:ext cx="1872208" cy="1512168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Null deviance: Deviance for a model containing only the intercept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EC6038A-B9D2-A342-B29E-1A53A48139A3}"/>
              </a:ext>
            </a:extLst>
          </p:cNvPr>
          <p:cNvCxnSpPr>
            <a:cxnSpLocks/>
          </p:cNvCxnSpPr>
          <p:nvPr/>
        </p:nvCxnSpPr>
        <p:spPr>
          <a:xfrm>
            <a:off x="2139265" y="2355726"/>
            <a:ext cx="527557" cy="288032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06ECEA4C-42AF-AD40-8878-825D5CA8EE28}"/>
              </a:ext>
            </a:extLst>
          </p:cNvPr>
          <p:cNvSpPr/>
          <p:nvPr/>
        </p:nvSpPr>
        <p:spPr>
          <a:xfrm>
            <a:off x="2666822" y="2499742"/>
            <a:ext cx="3024336" cy="21602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996A3071-F43A-A847-8CF9-9A8E580BC043}"/>
              </a:ext>
            </a:extLst>
          </p:cNvPr>
          <p:cNvSpPr/>
          <p:nvPr/>
        </p:nvSpPr>
        <p:spPr>
          <a:xfrm>
            <a:off x="6620734" y="1347602"/>
            <a:ext cx="2304256" cy="1512168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Residual deviance: Deviance for the specified model (i.e. containing ‘hamster’ as a predictor)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E0F5FA2-E3AA-FF47-922D-5FC24BC3FAE0}"/>
              </a:ext>
            </a:extLst>
          </p:cNvPr>
          <p:cNvCxnSpPr>
            <a:cxnSpLocks/>
            <a:stCxn id="18" idx="1"/>
          </p:cNvCxnSpPr>
          <p:nvPr/>
        </p:nvCxnSpPr>
        <p:spPr>
          <a:xfrm flipH="1">
            <a:off x="5760132" y="2103686"/>
            <a:ext cx="860602" cy="639299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9BDAF5B0-201A-664B-BBCA-49C7E4696403}"/>
              </a:ext>
            </a:extLst>
          </p:cNvPr>
          <p:cNvSpPr/>
          <p:nvPr/>
        </p:nvSpPr>
        <p:spPr>
          <a:xfrm>
            <a:off x="2378790" y="2715766"/>
            <a:ext cx="3312368" cy="14400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10AA3A42-7F05-A74C-86EE-0A41919DBB18}"/>
              </a:ext>
            </a:extLst>
          </p:cNvPr>
          <p:cNvSpPr/>
          <p:nvPr/>
        </p:nvSpPr>
        <p:spPr>
          <a:xfrm>
            <a:off x="246318" y="4299942"/>
            <a:ext cx="5837850" cy="684076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GB" sz="1600" dirty="0">
                <a:solidFill>
                  <a:schemeClr val="bg1"/>
                </a:solidFill>
              </a:rPr>
              <a:t>If our model is better than the model containing only the intercept, the “residual deviance” should be lower than the “null deviance”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090C06D5-9A2F-5E48-9603-8C11A6381403}"/>
              </a:ext>
            </a:extLst>
          </p:cNvPr>
          <p:cNvSpPr/>
          <p:nvPr/>
        </p:nvSpPr>
        <p:spPr>
          <a:xfrm>
            <a:off x="5940152" y="3435834"/>
            <a:ext cx="2984838" cy="7200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GB" sz="1600" dirty="0">
                <a:solidFill>
                  <a:schemeClr val="accent2"/>
                </a:solidFill>
              </a:rPr>
              <a:t>Residual deviance is lower than null deviance in our example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18A5836-6A59-CD41-9896-F68665A5C15C}"/>
              </a:ext>
            </a:extLst>
          </p:cNvPr>
          <p:cNvCxnSpPr>
            <a:cxnSpLocks/>
          </p:cNvCxnSpPr>
          <p:nvPr/>
        </p:nvCxnSpPr>
        <p:spPr>
          <a:xfrm flipH="1" flipV="1">
            <a:off x="4034974" y="2760533"/>
            <a:ext cx="1896163" cy="819323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3314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18" grpId="0" animBg="1"/>
      <p:bldP spid="24" grpId="0" animBg="1"/>
      <p:bldP spid="12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CBBC2-DCBB-8642-A4C8-94D9E0EE29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4. Evaluating the model </a:t>
            </a:r>
            <a:br>
              <a:rPr lang="en-GB" dirty="0"/>
            </a:br>
            <a:r>
              <a:rPr lang="en-GB" dirty="0"/>
              <a:t>…But is our model </a:t>
            </a:r>
            <a:r>
              <a:rPr lang="en-GB" b="1" dirty="0"/>
              <a:t>significantly</a:t>
            </a:r>
            <a:r>
              <a:rPr lang="en-GB" dirty="0"/>
              <a:t> better?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9E6EE2-2671-B548-A593-BF38CF59DF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534" y="1279860"/>
            <a:ext cx="8568954" cy="4671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To assess this, we need to work out the model chi square (test statistic) and it’s p-value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/>
              <a:t>Step 1: Calculate the chi square test statistic</a:t>
            </a:r>
          </a:p>
          <a:p>
            <a:endParaRPr lang="en-GB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EB4498F-BD0C-A547-ABF5-02EB46D8B182}"/>
              </a:ext>
            </a:extLst>
          </p:cNvPr>
          <p:cNvSpPr/>
          <p:nvPr/>
        </p:nvSpPr>
        <p:spPr>
          <a:xfrm>
            <a:off x="5886739" y="2427734"/>
            <a:ext cx="2952328" cy="122413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GB" sz="1600" dirty="0">
                <a:solidFill>
                  <a:schemeClr val="accent2"/>
                </a:solidFill>
              </a:rPr>
              <a:t>Produces the model chi square value (equal to the null deviance minus the deviance)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98D0469-A6BA-A542-8973-18D511110282}"/>
              </a:ext>
            </a:extLst>
          </p:cNvPr>
          <p:cNvCxnSpPr>
            <a:cxnSpLocks/>
          </p:cNvCxnSpPr>
          <p:nvPr/>
        </p:nvCxnSpPr>
        <p:spPr>
          <a:xfrm flipH="1">
            <a:off x="5577560" y="2931790"/>
            <a:ext cx="309179" cy="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3680C44C-0462-684E-8312-FF3FC70EC8C1}"/>
              </a:ext>
            </a:extLst>
          </p:cNvPr>
          <p:cNvSpPr txBox="1">
            <a:spLocks/>
          </p:cNvSpPr>
          <p:nvPr/>
        </p:nvSpPr>
        <p:spPr>
          <a:xfrm>
            <a:off x="395534" y="4502429"/>
            <a:ext cx="8568954" cy="467138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Our model chi square is 6.78</a:t>
            </a:r>
          </a:p>
          <a:p>
            <a:endParaRPr lang="en-GB" dirty="0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3C81B059-E320-BB44-96E5-EE5595B04E6D}"/>
              </a:ext>
            </a:extLst>
          </p:cNvPr>
          <p:cNvSpPr/>
          <p:nvPr/>
        </p:nvSpPr>
        <p:spPr>
          <a:xfrm>
            <a:off x="6300192" y="3890704"/>
            <a:ext cx="2232248" cy="1154431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This is the improvement of the new model over the intercept only model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BFB099D-506D-474E-B5BA-6D176CFFD4C4}"/>
              </a:ext>
            </a:extLst>
          </p:cNvPr>
          <p:cNvCxnSpPr>
            <a:cxnSpLocks/>
          </p:cNvCxnSpPr>
          <p:nvPr/>
        </p:nvCxnSpPr>
        <p:spPr>
          <a:xfrm flipH="1">
            <a:off x="7369120" y="3646140"/>
            <a:ext cx="1" cy="16534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D3730DD6-83A2-014A-B204-12AF47B071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137" b="12196"/>
          <a:stretch/>
        </p:blipFill>
        <p:spPr>
          <a:xfrm>
            <a:off x="441380" y="2779452"/>
            <a:ext cx="4994716" cy="4571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C965A50-8289-9F47-860F-14337C99CD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5395" y="3532402"/>
            <a:ext cx="15113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002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CBBC2-DCBB-8642-A4C8-94D9E0EE29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4. Evaluating the model </a:t>
            </a:r>
            <a:br>
              <a:rPr lang="en-GB" dirty="0"/>
            </a:br>
            <a:r>
              <a:rPr lang="en-GB" dirty="0"/>
              <a:t>…But is our model </a:t>
            </a:r>
            <a:r>
              <a:rPr lang="en-GB" b="1" dirty="0"/>
              <a:t>significantly</a:t>
            </a:r>
            <a:r>
              <a:rPr lang="en-GB" dirty="0"/>
              <a:t> better?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37A0930D-BE4B-5845-9DA8-FB2B7148D2AD}"/>
              </a:ext>
            </a:extLst>
          </p:cNvPr>
          <p:cNvSpPr/>
          <p:nvPr/>
        </p:nvSpPr>
        <p:spPr>
          <a:xfrm>
            <a:off x="5868144" y="2225494"/>
            <a:ext cx="2952328" cy="158417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GB" sz="1600" dirty="0">
                <a:solidFill>
                  <a:schemeClr val="accent2"/>
                </a:solidFill>
              </a:rPr>
              <a:t>Produces the degrees of freedom for the model (equal to the df for the intercept only model minus the deviance for our model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5ADFD0E-1CBF-934C-9D59-6BC6F2CF8162}"/>
              </a:ext>
            </a:extLst>
          </p:cNvPr>
          <p:cNvCxnSpPr>
            <a:cxnSpLocks/>
          </p:cNvCxnSpPr>
          <p:nvPr/>
        </p:nvCxnSpPr>
        <p:spPr>
          <a:xfrm flipH="1">
            <a:off x="5558965" y="3017582"/>
            <a:ext cx="309179" cy="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8F07AA6-E729-0F44-96FF-965BEB034427}"/>
              </a:ext>
            </a:extLst>
          </p:cNvPr>
          <p:cNvSpPr txBox="1">
            <a:spLocks/>
          </p:cNvSpPr>
          <p:nvPr/>
        </p:nvSpPr>
        <p:spPr>
          <a:xfrm>
            <a:off x="400975" y="4480876"/>
            <a:ext cx="8568954" cy="467138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Our model df is 1</a:t>
            </a:r>
          </a:p>
          <a:p>
            <a:endParaRPr lang="en-GB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3F720EF7-A4E6-5348-A116-9EC7A201DAFB}"/>
              </a:ext>
            </a:extLst>
          </p:cNvPr>
          <p:cNvSpPr txBox="1">
            <a:spLocks/>
          </p:cNvSpPr>
          <p:nvPr/>
        </p:nvSpPr>
        <p:spPr>
          <a:xfrm>
            <a:off x="395534" y="1279860"/>
            <a:ext cx="8568954" cy="467138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To assess this, we need to work out the model chi square (test statistic) and it’s p-value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b="1" dirty="0"/>
              <a:t>Step 2: Calculate the degrees of freedom</a:t>
            </a:r>
          </a:p>
          <a:p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C21BCF3-93AA-A143-BBC8-7310CAFB38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265" y="2899181"/>
            <a:ext cx="5092700" cy="533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953EEBC-0758-0A48-AA85-62E8DAB91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3768" y="3702728"/>
            <a:ext cx="1765300" cy="5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6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CBBC2-DCBB-8642-A4C8-94D9E0EE29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4. Evaluating the model </a:t>
            </a:r>
            <a:br>
              <a:rPr lang="en-GB" dirty="0"/>
            </a:br>
            <a:r>
              <a:rPr lang="en-GB" dirty="0"/>
              <a:t>…But is our model </a:t>
            </a:r>
            <a:r>
              <a:rPr lang="en-GB" b="1" dirty="0"/>
              <a:t>significantly</a:t>
            </a:r>
            <a:r>
              <a:rPr lang="en-GB" dirty="0"/>
              <a:t> better?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37A0930D-BE4B-5845-9DA8-FB2B7148D2AD}"/>
              </a:ext>
            </a:extLst>
          </p:cNvPr>
          <p:cNvSpPr/>
          <p:nvPr/>
        </p:nvSpPr>
        <p:spPr>
          <a:xfrm>
            <a:off x="5877753" y="2429589"/>
            <a:ext cx="2952328" cy="79208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GB" sz="1600" dirty="0">
                <a:solidFill>
                  <a:schemeClr val="accent2"/>
                </a:solidFill>
              </a:rPr>
              <a:t>Produces p-value for the model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5ADFD0E-1CBF-934C-9D59-6BC6F2CF8162}"/>
              </a:ext>
            </a:extLst>
          </p:cNvPr>
          <p:cNvCxnSpPr>
            <a:cxnSpLocks/>
          </p:cNvCxnSpPr>
          <p:nvPr/>
        </p:nvCxnSpPr>
        <p:spPr>
          <a:xfrm flipH="1">
            <a:off x="5568574" y="2896700"/>
            <a:ext cx="309179" cy="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92516BC3-99A1-FE44-A7F5-091968C14D73}"/>
              </a:ext>
            </a:extLst>
          </p:cNvPr>
          <p:cNvSpPr txBox="1">
            <a:spLocks/>
          </p:cNvSpPr>
          <p:nvPr/>
        </p:nvSpPr>
        <p:spPr>
          <a:xfrm>
            <a:off x="467542" y="4408868"/>
            <a:ext cx="8568954" cy="467138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The p-value is .009</a:t>
            </a:r>
          </a:p>
          <a:p>
            <a:endParaRPr lang="en-GB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19112FB8-31CA-7643-AAD7-BF1B4F84B806}"/>
              </a:ext>
            </a:extLst>
          </p:cNvPr>
          <p:cNvSpPr txBox="1">
            <a:spLocks/>
          </p:cNvSpPr>
          <p:nvPr/>
        </p:nvSpPr>
        <p:spPr>
          <a:xfrm>
            <a:off x="395534" y="1279860"/>
            <a:ext cx="8568954" cy="467138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To assess this, we need to work out the model chi square (test statistic) and it’s p-value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b="1" dirty="0"/>
              <a:t>Step 3: Use the test statistic and the degrees </a:t>
            </a:r>
            <a:r>
              <a:rPr lang="en-GB" b="1"/>
              <a:t>of freedom </a:t>
            </a:r>
            <a:r>
              <a:rPr lang="en-GB" b="1" dirty="0"/>
              <a:t>to calculate the p-value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1F9845-3101-D14F-AC5B-05D58AAC4A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583"/>
          <a:stretch/>
        </p:blipFill>
        <p:spPr>
          <a:xfrm>
            <a:off x="2555776" y="3507854"/>
            <a:ext cx="1714500" cy="6100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AD894F3-8E17-154A-92BC-19A076051C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774" y="2670800"/>
            <a:ext cx="4876800" cy="54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136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CBBC2-DCBB-8642-A4C8-94D9E0EE29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4. Evaluating the model </a:t>
            </a:r>
            <a:br>
              <a:rPr lang="en-GB" dirty="0"/>
            </a:br>
            <a:r>
              <a:rPr lang="en-GB" dirty="0"/>
              <a:t>…But is our model </a:t>
            </a:r>
            <a:r>
              <a:rPr lang="en-GB" b="1" dirty="0"/>
              <a:t>significantly</a:t>
            </a:r>
            <a:r>
              <a:rPr lang="en-GB" dirty="0"/>
              <a:t> better?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C97DDFE8-630F-0B4D-80E6-E1CCD5725EC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44462" y="2338181"/>
            <a:ext cx="8059986" cy="4671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Put together: </a:t>
            </a:r>
            <a:r>
              <a:rPr lang="en-GB" i="1" dirty="0"/>
              <a:t>X</a:t>
            </a:r>
            <a:r>
              <a:rPr lang="en-GB" i="1" baseline="30000" dirty="0"/>
              <a:t>2</a:t>
            </a:r>
            <a:r>
              <a:rPr lang="en-GB" dirty="0"/>
              <a:t>(1) = 6.78, </a:t>
            </a:r>
            <a:r>
              <a:rPr lang="en-GB" i="1" dirty="0"/>
              <a:t>p</a:t>
            </a:r>
            <a:r>
              <a:rPr lang="en-GB" dirty="0"/>
              <a:t> = .009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This indicates that adding the hamster variable to our model significantly improved the fit, compared to the null model containing intercept only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EC3373-65B4-9C4A-BC91-03919E68C5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500184"/>
            <a:ext cx="1511300" cy="444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81142C0-6926-A648-AFFC-D85651BFA1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4100" y="1500184"/>
            <a:ext cx="1765300" cy="50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59F951C-BA59-F944-B5FD-7628B89DFC7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8583"/>
          <a:stretch/>
        </p:blipFill>
        <p:spPr>
          <a:xfrm>
            <a:off x="6307038" y="1483696"/>
            <a:ext cx="1714500" cy="610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654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1DD823-982E-4848-963D-BF2C5DC1052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4. Evaluating the model </a:t>
            </a:r>
            <a:br>
              <a:rPr lang="en-GB" dirty="0"/>
            </a:br>
            <a:r>
              <a:rPr lang="en-GB" dirty="0"/>
              <a:t>Does binary logistic regression have R</a:t>
            </a:r>
            <a:r>
              <a:rPr lang="en-GB" baseline="30000" dirty="0"/>
              <a:t>2</a:t>
            </a:r>
            <a:r>
              <a:rPr lang="en-GB" dirty="0"/>
              <a:t>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27CE26-7EF6-324E-BE5A-2F00F77AB42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9408" y="1383283"/>
            <a:ext cx="8425184" cy="3564731"/>
          </a:xfrm>
        </p:spPr>
        <p:txBody>
          <a:bodyPr/>
          <a:lstStyle/>
          <a:p>
            <a:r>
              <a:rPr lang="en-GB" dirty="0"/>
              <a:t>R</a:t>
            </a:r>
            <a:r>
              <a:rPr lang="en-GB" baseline="30000" dirty="0"/>
              <a:t>2</a:t>
            </a:r>
            <a:r>
              <a:rPr lang="en-GB" dirty="0"/>
              <a:t> in linear regression = the proportion of variance explained by the model</a:t>
            </a:r>
          </a:p>
          <a:p>
            <a:endParaRPr lang="en-GB" dirty="0"/>
          </a:p>
          <a:p>
            <a:r>
              <a:rPr lang="en-GB" dirty="0"/>
              <a:t>In logistic regression, this doesn’t exist</a:t>
            </a:r>
          </a:p>
          <a:p>
            <a:endParaRPr lang="en-GB" dirty="0"/>
          </a:p>
          <a:p>
            <a:r>
              <a:rPr lang="en-GB" dirty="0"/>
              <a:t>But several statisticians have developed measures that work in a similar way to R</a:t>
            </a:r>
            <a:r>
              <a:rPr lang="en-GB" baseline="30000" dirty="0"/>
              <a:t>2 </a:t>
            </a:r>
            <a:r>
              <a:rPr lang="en-GB" dirty="0"/>
              <a:t>for logistic regression. These are called pseudo R</a:t>
            </a:r>
            <a:r>
              <a:rPr lang="en-GB" baseline="30000" dirty="0"/>
              <a:t>2</a:t>
            </a:r>
            <a:r>
              <a:rPr lang="en-GB" dirty="0"/>
              <a:t>s.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They all give you an indication of how well the model explains the outcome variable</a:t>
            </a:r>
          </a:p>
          <a:p>
            <a:endParaRPr lang="en-GB" baseline="30000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2704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1DD823-982E-4848-963D-BF2C5DC1052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4. Evaluating the model </a:t>
            </a:r>
            <a:br>
              <a:rPr lang="en-GB" dirty="0"/>
            </a:br>
            <a:r>
              <a:rPr lang="en-GB" dirty="0"/>
              <a:t>Computing pseudo R</a:t>
            </a:r>
            <a:r>
              <a:rPr lang="en-GB" baseline="30000" dirty="0"/>
              <a:t>2</a:t>
            </a:r>
            <a:r>
              <a:rPr lang="en-GB" dirty="0"/>
              <a:t>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7643353-302F-7642-A137-B0497F0341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684185"/>
          </a:xfrm>
        </p:spPr>
        <p:txBody>
          <a:bodyPr/>
          <a:lstStyle/>
          <a:p>
            <a:r>
              <a:rPr lang="en-GB" dirty="0"/>
              <a:t>Often, researchers report several measures of pseudo R</a:t>
            </a:r>
            <a:r>
              <a:rPr lang="en-GB" baseline="30000" dirty="0"/>
              <a:t>2 </a:t>
            </a:r>
            <a:r>
              <a:rPr lang="en-GB" dirty="0"/>
              <a:t>as there is little consensus on the best method</a:t>
            </a:r>
          </a:p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61E2B3C-3831-EA42-970B-1E6512FB46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849" y="2877432"/>
            <a:ext cx="3263900" cy="863600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7146962-6D8B-8449-AABB-9E48E56A3BF7}"/>
              </a:ext>
            </a:extLst>
          </p:cNvPr>
          <p:cNvCxnSpPr>
            <a:cxnSpLocks/>
          </p:cNvCxnSpPr>
          <p:nvPr/>
        </p:nvCxnSpPr>
        <p:spPr>
          <a:xfrm>
            <a:off x="2915816" y="2877432"/>
            <a:ext cx="432049" cy="17883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6008735-FD9A-3F40-9450-44396E3795E4}"/>
              </a:ext>
            </a:extLst>
          </p:cNvPr>
          <p:cNvCxnSpPr>
            <a:cxnSpLocks/>
          </p:cNvCxnSpPr>
          <p:nvPr/>
        </p:nvCxnSpPr>
        <p:spPr>
          <a:xfrm flipV="1">
            <a:off x="3016099" y="3597263"/>
            <a:ext cx="547790" cy="180713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E62E361-24D1-7540-95D5-CFBE8D138F23}"/>
              </a:ext>
            </a:extLst>
          </p:cNvPr>
          <p:cNvCxnSpPr>
            <a:cxnSpLocks/>
          </p:cNvCxnSpPr>
          <p:nvPr/>
        </p:nvCxnSpPr>
        <p:spPr>
          <a:xfrm flipH="1" flipV="1">
            <a:off x="5328324" y="3597263"/>
            <a:ext cx="395804" cy="414649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00FEDB23-D193-2241-A191-433A30197869}"/>
              </a:ext>
            </a:extLst>
          </p:cNvPr>
          <p:cNvSpPr/>
          <p:nvPr/>
        </p:nvSpPr>
        <p:spPr>
          <a:xfrm>
            <a:off x="5488857" y="3884982"/>
            <a:ext cx="1835966" cy="79208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GB" sz="1600" dirty="0">
                <a:solidFill>
                  <a:schemeClr val="accent2"/>
                </a:solidFill>
              </a:rPr>
              <a:t>Which pseudo R</a:t>
            </a:r>
            <a:r>
              <a:rPr lang="en-GB" sz="1600" baseline="30000" dirty="0">
                <a:solidFill>
                  <a:schemeClr val="accent2"/>
                </a:solidFill>
              </a:rPr>
              <a:t>2</a:t>
            </a:r>
            <a:r>
              <a:rPr lang="en-GB" sz="1600" dirty="0">
                <a:solidFill>
                  <a:schemeClr val="accent2"/>
                </a:solidFill>
              </a:rPr>
              <a:t> should R output?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B40D6F5-56F9-5C4E-8240-15FBF93BECC9}"/>
              </a:ext>
            </a:extLst>
          </p:cNvPr>
          <p:cNvCxnSpPr>
            <a:cxnSpLocks/>
          </p:cNvCxnSpPr>
          <p:nvPr/>
        </p:nvCxnSpPr>
        <p:spPr>
          <a:xfrm flipV="1">
            <a:off x="4395952" y="3597263"/>
            <a:ext cx="0" cy="486904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ADC292FA-0E6F-6746-8790-D19DE9D2998C}"/>
              </a:ext>
            </a:extLst>
          </p:cNvPr>
          <p:cNvSpPr/>
          <p:nvPr/>
        </p:nvSpPr>
        <p:spPr>
          <a:xfrm>
            <a:off x="3908222" y="4011912"/>
            <a:ext cx="1032346" cy="79208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GB" sz="1600" dirty="0">
                <a:solidFill>
                  <a:schemeClr val="accent2"/>
                </a:solidFill>
              </a:rPr>
              <a:t>Model name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B3AED0F-9736-1F4D-BA42-F8983E158E35}"/>
              </a:ext>
            </a:extLst>
          </p:cNvPr>
          <p:cNvCxnSpPr>
            <a:cxnSpLocks/>
          </p:cNvCxnSpPr>
          <p:nvPr/>
        </p:nvCxnSpPr>
        <p:spPr>
          <a:xfrm flipH="1">
            <a:off x="5940154" y="2849098"/>
            <a:ext cx="527595" cy="532141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BF7D061D-24C0-7642-AA94-75DB1DE8B644}"/>
              </a:ext>
            </a:extLst>
          </p:cNvPr>
          <p:cNvSpPr/>
          <p:nvPr/>
        </p:nvSpPr>
        <p:spPr>
          <a:xfrm>
            <a:off x="6192418" y="2193108"/>
            <a:ext cx="1835966" cy="79208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GB" sz="1600" dirty="0">
                <a:solidFill>
                  <a:schemeClr val="accent2"/>
                </a:solidFill>
              </a:rPr>
              <a:t>Output all pseudo R</a:t>
            </a:r>
            <a:r>
              <a:rPr lang="en-GB" sz="1600" baseline="30000" dirty="0">
                <a:solidFill>
                  <a:schemeClr val="accent2"/>
                </a:solidFill>
              </a:rPr>
              <a:t>2</a:t>
            </a:r>
            <a:r>
              <a:rPr lang="en-GB" sz="1600" dirty="0">
                <a:solidFill>
                  <a:schemeClr val="accent2"/>
                </a:solidFill>
              </a:rPr>
              <a:t>s</a:t>
            </a:r>
            <a:endParaRPr lang="en-GB" sz="1600" baseline="30000" dirty="0">
              <a:solidFill>
                <a:schemeClr val="accent2"/>
              </a:solidFill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08AB641A-3AE5-5442-9CD9-607AF2383A8E}"/>
              </a:ext>
            </a:extLst>
          </p:cNvPr>
          <p:cNvSpPr/>
          <p:nvPr/>
        </p:nvSpPr>
        <p:spPr>
          <a:xfrm>
            <a:off x="1800128" y="3758429"/>
            <a:ext cx="1656430" cy="79208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GB" sz="1600" dirty="0">
                <a:solidFill>
                  <a:schemeClr val="accent2"/>
                </a:solidFill>
              </a:rPr>
              <a:t>Function to produce pseudo R</a:t>
            </a:r>
            <a:r>
              <a:rPr lang="en-GB" sz="1600" baseline="30000" dirty="0">
                <a:solidFill>
                  <a:schemeClr val="accent2"/>
                </a:solidFill>
              </a:rPr>
              <a:t>2</a:t>
            </a:r>
            <a:r>
              <a:rPr lang="en-GB" sz="1600" dirty="0">
                <a:solidFill>
                  <a:schemeClr val="accent2"/>
                </a:solidFill>
              </a:rPr>
              <a:t>s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CD5D6D71-57D9-5349-96DC-C60F570C4889}"/>
              </a:ext>
            </a:extLst>
          </p:cNvPr>
          <p:cNvSpPr/>
          <p:nvPr/>
        </p:nvSpPr>
        <p:spPr>
          <a:xfrm>
            <a:off x="1339880" y="2481389"/>
            <a:ext cx="1656430" cy="79208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GB" sz="1600" dirty="0">
                <a:solidFill>
                  <a:schemeClr val="accent2"/>
                </a:solidFill>
              </a:rPr>
              <a:t>You need to load in “</a:t>
            </a:r>
            <a:r>
              <a:rPr lang="en-GB" sz="1600" dirty="0" err="1">
                <a:solidFill>
                  <a:schemeClr val="accent2"/>
                </a:solidFill>
              </a:rPr>
              <a:t>DescTools</a:t>
            </a:r>
            <a:r>
              <a:rPr lang="en-GB" sz="1600" dirty="0">
                <a:solidFill>
                  <a:schemeClr val="accent2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33146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3" grpId="0" animBg="1"/>
      <p:bldP spid="26" grpId="0" animBg="1"/>
      <p:bldP spid="15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1DD823-982E-4848-963D-BF2C5DC1052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4. Evaluating the model </a:t>
            </a:r>
            <a:br>
              <a:rPr lang="en-GB" dirty="0"/>
            </a:br>
            <a:r>
              <a:rPr lang="en-GB" dirty="0"/>
              <a:t>Computing pseudo R</a:t>
            </a:r>
            <a:r>
              <a:rPr lang="en-GB" baseline="30000" dirty="0"/>
              <a:t>2</a:t>
            </a:r>
            <a:r>
              <a:rPr lang="en-GB" dirty="0"/>
              <a:t>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C1A5CDF-DDCF-4646-87C5-B64D0DA2BE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419622"/>
            <a:ext cx="8236075" cy="958092"/>
          </a:xfrm>
          <a:prstGeom prst="rect">
            <a:avLst/>
          </a:prstGeom>
        </p:spPr>
      </p:pic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36198EB7-5099-5344-A27E-05F1617E3E3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22450" y="2608109"/>
            <a:ext cx="8425184" cy="684185"/>
          </a:xfrm>
        </p:spPr>
        <p:txBody>
          <a:bodyPr/>
          <a:lstStyle/>
          <a:p>
            <a:r>
              <a:rPr lang="en-GB" dirty="0"/>
              <a:t>McFadden, </a:t>
            </a:r>
            <a:r>
              <a:rPr lang="en-GB" dirty="0" err="1"/>
              <a:t>CoxSnell</a:t>
            </a:r>
            <a:r>
              <a:rPr lang="en-GB" dirty="0"/>
              <a:t> and </a:t>
            </a:r>
            <a:r>
              <a:rPr lang="en-GB" dirty="0" err="1"/>
              <a:t>Nagelkerke</a:t>
            </a:r>
            <a:r>
              <a:rPr lang="en-GB" dirty="0"/>
              <a:t> are often reported</a:t>
            </a:r>
          </a:p>
          <a:p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51CE888-74DA-EE46-A28A-64FAB5ADEDDA}"/>
              </a:ext>
            </a:extLst>
          </p:cNvPr>
          <p:cNvSpPr/>
          <p:nvPr/>
        </p:nvSpPr>
        <p:spPr>
          <a:xfrm>
            <a:off x="755576" y="1571772"/>
            <a:ext cx="936104" cy="360040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68B4847-DB26-984F-AE9C-C57E7D920636}"/>
              </a:ext>
            </a:extLst>
          </p:cNvPr>
          <p:cNvSpPr/>
          <p:nvPr/>
        </p:nvSpPr>
        <p:spPr>
          <a:xfrm>
            <a:off x="2771800" y="1571772"/>
            <a:ext cx="936104" cy="360040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5E68E31-7725-E44A-B10A-A7EBB71BE3B4}"/>
              </a:ext>
            </a:extLst>
          </p:cNvPr>
          <p:cNvSpPr/>
          <p:nvPr/>
        </p:nvSpPr>
        <p:spPr>
          <a:xfrm>
            <a:off x="3814820" y="1571772"/>
            <a:ext cx="936104" cy="360040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246A07C6-A5CA-474A-AB04-D0D7C57B77FC}"/>
              </a:ext>
            </a:extLst>
          </p:cNvPr>
          <p:cNvSpPr/>
          <p:nvPr/>
        </p:nvSpPr>
        <p:spPr>
          <a:xfrm>
            <a:off x="3554984" y="3116952"/>
            <a:ext cx="2349225" cy="118653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2"/>
                </a:solidFill>
              </a:rPr>
              <a:t>McFadden = 0.10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>
                <a:solidFill>
                  <a:schemeClr val="accent2"/>
                </a:solidFill>
              </a:rPr>
              <a:t>CoxSnell</a:t>
            </a:r>
            <a:r>
              <a:rPr lang="en-GB" sz="1600" dirty="0">
                <a:solidFill>
                  <a:schemeClr val="accent2"/>
                </a:solidFill>
              </a:rPr>
              <a:t> = 0.12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>
                <a:solidFill>
                  <a:schemeClr val="accent2"/>
                </a:solidFill>
              </a:rPr>
              <a:t>Nagelkerke</a:t>
            </a:r>
            <a:r>
              <a:rPr lang="en-GB" sz="1600" dirty="0">
                <a:solidFill>
                  <a:schemeClr val="accent2"/>
                </a:solidFill>
              </a:rPr>
              <a:t> = 0.16</a:t>
            </a:r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9E43D5E0-A8C9-AF49-9D56-1985DC460F28}"/>
              </a:ext>
            </a:extLst>
          </p:cNvPr>
          <p:cNvSpPr txBox="1">
            <a:spLocks/>
          </p:cNvSpPr>
          <p:nvPr/>
        </p:nvSpPr>
        <p:spPr>
          <a:xfrm>
            <a:off x="517005" y="4624797"/>
            <a:ext cx="8425184" cy="684185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Not an easy interpretation of pseudo R</a:t>
            </a:r>
            <a:r>
              <a:rPr lang="en-GB" baseline="30000" dirty="0"/>
              <a:t>2s, </a:t>
            </a:r>
            <a:r>
              <a:rPr lang="en-GB" dirty="0"/>
              <a:t>but higher values equal better model fit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8980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8FFDE-B5F5-3C42-A7E5-38324E9DD4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5. Evaluating individual predictors</a:t>
            </a:r>
            <a:br>
              <a:rPr lang="en-GB" dirty="0"/>
            </a:br>
            <a:r>
              <a:rPr lang="en-GB" dirty="0"/>
              <a:t>What is the intercept?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5EC318-75B7-294E-A9DA-EC8ECC1E10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906" y="1491630"/>
            <a:ext cx="5175890" cy="3142207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F192F64-896A-7D45-ABA1-3C10BD4C572A}"/>
              </a:ext>
            </a:extLst>
          </p:cNvPr>
          <p:cNvSpPr/>
          <p:nvPr/>
        </p:nvSpPr>
        <p:spPr>
          <a:xfrm>
            <a:off x="3987612" y="2099427"/>
            <a:ext cx="1656184" cy="276094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The log odds of someone with a Hamster value of “No” (No hamster) having a happiness value of “Yes”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8B0FCF2-453A-9042-8482-E3CA5815EEAE}"/>
              </a:ext>
            </a:extLst>
          </p:cNvPr>
          <p:cNvCxnSpPr>
            <a:cxnSpLocks/>
          </p:cNvCxnSpPr>
          <p:nvPr/>
        </p:nvCxnSpPr>
        <p:spPr>
          <a:xfrm flipH="1" flipV="1">
            <a:off x="1754581" y="2963523"/>
            <a:ext cx="2233032" cy="288032"/>
          </a:xfrm>
          <a:prstGeom prst="straightConnector1">
            <a:avLst/>
          </a:prstGeom>
          <a:ln w="635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A23CD119-653B-0A4B-9CFC-49EB1DA11D7E}"/>
              </a:ext>
            </a:extLst>
          </p:cNvPr>
          <p:cNvSpPr/>
          <p:nvPr/>
        </p:nvSpPr>
        <p:spPr>
          <a:xfrm>
            <a:off x="386429" y="2819507"/>
            <a:ext cx="1512168" cy="240666"/>
          </a:xfrm>
          <a:prstGeom prst="rect">
            <a:avLst/>
          </a:prstGeom>
          <a:noFill/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D9D446B4-D22B-544A-98D7-FEC08A12386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97945" y="2553979"/>
            <a:ext cx="2982947" cy="1284549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The log odds that Happy = yes for the reference category of our predictor variable (e.g. Hamster = No)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3641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3875E-0F6F-604D-A024-6996C83729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Steps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E46937-9ABB-A042-AE70-A9E1EB49866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536" y="1275606"/>
            <a:ext cx="8425184" cy="3564731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GB" sz="1600" dirty="0"/>
              <a:t>Prepare our data for analysis</a:t>
            </a:r>
          </a:p>
          <a:p>
            <a:pPr marL="342900" indent="-342900">
              <a:buFont typeface="+mj-lt"/>
              <a:buAutoNum type="arabicPeriod"/>
            </a:pPr>
            <a:endParaRPr lang="en-GB" sz="1600" dirty="0"/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Explore our data</a:t>
            </a:r>
          </a:p>
          <a:p>
            <a:pPr marL="342900" indent="-342900">
              <a:buFont typeface="+mj-lt"/>
              <a:buAutoNum type="arabicPeriod"/>
            </a:pPr>
            <a:endParaRPr lang="en-GB" sz="1600" dirty="0"/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Run the binary logistic regression model</a:t>
            </a:r>
          </a:p>
          <a:p>
            <a:pPr marL="342900" indent="-342900">
              <a:buFont typeface="+mj-lt"/>
              <a:buAutoNum type="arabicPeriod"/>
            </a:pPr>
            <a:endParaRPr lang="en-GB" sz="1600" dirty="0"/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Evaluate the model</a:t>
            </a:r>
          </a:p>
          <a:p>
            <a:pPr marL="342900" indent="-342900">
              <a:buFont typeface="+mj-lt"/>
              <a:buAutoNum type="arabicPeriod"/>
            </a:pPr>
            <a:endParaRPr lang="en-GB" sz="1600" dirty="0"/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Evaluate the individual predictors</a:t>
            </a:r>
          </a:p>
          <a:p>
            <a:pPr marL="342900" indent="-342900">
              <a:buFont typeface="+mj-lt"/>
              <a:buAutoNum type="arabicPeriod"/>
            </a:pPr>
            <a:endParaRPr lang="en-GB" sz="1600" dirty="0"/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Predicted probabilities</a:t>
            </a:r>
          </a:p>
          <a:p>
            <a:pPr marL="342900" indent="-342900">
              <a:buFont typeface="+mj-lt"/>
              <a:buAutoNum type="arabicPeriod"/>
            </a:pPr>
            <a:endParaRPr lang="en-GB" sz="1600" dirty="0"/>
          </a:p>
          <a:p>
            <a:pPr marL="342900" indent="-342900">
              <a:buFont typeface="+mj-lt"/>
              <a:buAutoNum type="arabicPeriod"/>
            </a:pPr>
            <a:r>
              <a:rPr lang="en-GB" sz="1600" strike="sngStrike" dirty="0"/>
              <a:t>Check residuals</a:t>
            </a:r>
          </a:p>
        </p:txBody>
      </p:sp>
    </p:spTree>
    <p:extLst>
      <p:ext uri="{BB962C8B-B14F-4D97-AF65-F5344CB8AC3E}">
        <p14:creationId xmlns:p14="http://schemas.microsoft.com/office/powerpoint/2010/main" val="6162895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8809A-6326-EB49-BAAE-5201EEC48E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5. Evaluating individual predictors</a:t>
            </a:r>
            <a:br>
              <a:rPr lang="en-GB" dirty="0"/>
            </a:br>
            <a:r>
              <a:rPr lang="en-GB" dirty="0"/>
              <a:t>Hamster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3DAA9E-C3FD-0048-910B-3546AA07D4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211"/>
          <a:stretch/>
        </p:blipFill>
        <p:spPr>
          <a:xfrm>
            <a:off x="467545" y="1621516"/>
            <a:ext cx="4729476" cy="296645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0886223-330D-8F48-B175-081809A3B13D}"/>
              </a:ext>
            </a:extLst>
          </p:cNvPr>
          <p:cNvSpPr/>
          <p:nvPr/>
        </p:nvSpPr>
        <p:spPr>
          <a:xfrm>
            <a:off x="323528" y="3003798"/>
            <a:ext cx="3240360" cy="216024"/>
          </a:xfrm>
          <a:prstGeom prst="rect">
            <a:avLst/>
          </a:prstGeom>
          <a:noFill/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4DC08BA9-AD3D-3543-836F-EC7792B0B60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75376" y="1707654"/>
            <a:ext cx="3177823" cy="3024336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For our hamster variable, we can see the variable is called </a:t>
            </a:r>
            <a:r>
              <a:rPr lang="en-GB" dirty="0" err="1"/>
              <a:t>HamsterYes</a:t>
            </a:r>
            <a:r>
              <a:rPr lang="en-GB" dirty="0"/>
              <a:t>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This tells us the the </a:t>
            </a:r>
            <a:r>
              <a:rPr lang="en-GB" b="1" dirty="0"/>
              <a:t>change in the log odds</a:t>
            </a:r>
            <a:r>
              <a:rPr lang="en-GB" dirty="0"/>
              <a:t> of having a happiness value of “Yes” when going from the reference category (</a:t>
            </a:r>
            <a:r>
              <a:rPr lang="en-GB" dirty="0" err="1"/>
              <a:t>HamsterNo</a:t>
            </a:r>
            <a:r>
              <a:rPr lang="en-GB" dirty="0"/>
              <a:t>) to </a:t>
            </a:r>
            <a:r>
              <a:rPr lang="en-GB" dirty="0" err="1"/>
              <a:t>HamsterYes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BA5E61C-FBD1-2E49-BCA5-E7EF79AA1C2B}"/>
              </a:ext>
            </a:extLst>
          </p:cNvPr>
          <p:cNvCxnSpPr>
            <a:cxnSpLocks/>
          </p:cNvCxnSpPr>
          <p:nvPr/>
        </p:nvCxnSpPr>
        <p:spPr>
          <a:xfrm flipH="1" flipV="1">
            <a:off x="1763688" y="3075806"/>
            <a:ext cx="3811688" cy="720081"/>
          </a:xfrm>
          <a:prstGeom prst="straightConnector1">
            <a:avLst/>
          </a:prstGeom>
          <a:ln w="635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6642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8809A-6326-EB49-BAAE-5201EEC48E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5. Evaluating individual predictors</a:t>
            </a:r>
            <a:br>
              <a:rPr lang="en-GB" dirty="0"/>
            </a:br>
            <a:r>
              <a:rPr lang="en-GB" dirty="0"/>
              <a:t>Hamster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3DAA9E-C3FD-0048-910B-3546AA07D4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211"/>
          <a:stretch/>
        </p:blipFill>
        <p:spPr>
          <a:xfrm>
            <a:off x="467545" y="1621516"/>
            <a:ext cx="4729476" cy="296645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0886223-330D-8F48-B175-081809A3B13D}"/>
              </a:ext>
            </a:extLst>
          </p:cNvPr>
          <p:cNvSpPr/>
          <p:nvPr/>
        </p:nvSpPr>
        <p:spPr>
          <a:xfrm>
            <a:off x="1259632" y="3003798"/>
            <a:ext cx="504056" cy="216024"/>
          </a:xfrm>
          <a:prstGeom prst="rect">
            <a:avLst/>
          </a:prstGeom>
          <a:noFill/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4DC08BA9-AD3D-3543-836F-EC7792B0B60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323600" y="2499742"/>
            <a:ext cx="3177823" cy="1855084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Going from the reference category (</a:t>
            </a:r>
            <a:r>
              <a:rPr lang="en-GB" dirty="0" err="1"/>
              <a:t>HamsterNo</a:t>
            </a:r>
            <a:r>
              <a:rPr lang="en-GB" dirty="0"/>
              <a:t>) to “</a:t>
            </a:r>
            <a:r>
              <a:rPr lang="en-GB" dirty="0" err="1"/>
              <a:t>HamsterYes</a:t>
            </a:r>
            <a:r>
              <a:rPr lang="en-GB" dirty="0"/>
              <a:t>” results in a 1.54 unit increase in the log odds of having a happiness value of “Yes”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6589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2FFE3-21EE-3144-8F8C-5C58F458A59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5. Evaluating individual predictors</a:t>
            </a:r>
            <a:br>
              <a:rPr lang="en-GB" dirty="0"/>
            </a:br>
            <a:r>
              <a:rPr lang="en-GB" dirty="0"/>
              <a:t>How do we interpret log odds…?!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FA9080-390C-1A45-A204-F3772B0088F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Log odds are very difficult to interpret…. so we don’t usually do this.</a:t>
            </a:r>
          </a:p>
          <a:p>
            <a:endParaRPr lang="en-GB" dirty="0"/>
          </a:p>
          <a:p>
            <a:r>
              <a:rPr lang="en-GB" b="1" dirty="0"/>
              <a:t>I won’t be asking you to interpret the log odds in the lab/WBA/class test</a:t>
            </a:r>
          </a:p>
          <a:p>
            <a:endParaRPr lang="en-GB" dirty="0"/>
          </a:p>
          <a:p>
            <a:r>
              <a:rPr lang="en-GB" dirty="0"/>
              <a:t>Instead we convert back from the log scale, which makes interpretation a little easier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98024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B1C0D962-8FB6-DB48-90BE-5222CB4B02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7600" y="3612837"/>
            <a:ext cx="4800600" cy="4572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08E9FDB-73E8-FF4A-BBA2-CEB49B48C85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5. Evaluating individual predictors</a:t>
            </a:r>
            <a:br>
              <a:rPr lang="en-GB" dirty="0"/>
            </a:br>
            <a:r>
              <a:rPr lang="en-GB" dirty="0"/>
              <a:t>We need to convert back from the log scale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031D63-9EDA-C145-92B7-35E26D08988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536" y="1275606"/>
            <a:ext cx="8424938" cy="1044225"/>
          </a:xfrm>
        </p:spPr>
        <p:txBody>
          <a:bodyPr/>
          <a:lstStyle/>
          <a:p>
            <a:r>
              <a:rPr lang="en-GB" dirty="0"/>
              <a:t>To covert back from the log scale, we exponentiate our log odds (</a:t>
            </a:r>
            <a:r>
              <a:rPr lang="en-GB" i="1" dirty="0"/>
              <a:t>“Estimate”</a:t>
            </a:r>
            <a:r>
              <a:rPr lang="en-GB" dirty="0"/>
              <a:t>). This gives us our odds ratio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F20A24A9-49DC-5743-8824-C1CA5C37919C}"/>
              </a:ext>
            </a:extLst>
          </p:cNvPr>
          <p:cNvSpPr/>
          <p:nvPr/>
        </p:nvSpPr>
        <p:spPr>
          <a:xfrm>
            <a:off x="539556" y="2568612"/>
            <a:ext cx="2331868" cy="78854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GB" sz="1600" dirty="0">
                <a:solidFill>
                  <a:schemeClr val="accent2"/>
                </a:solidFill>
              </a:rPr>
              <a:t>Creates an object called model1_exponentiated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298F418C-8D8F-9248-B705-3DD6A804440F}"/>
              </a:ext>
            </a:extLst>
          </p:cNvPr>
          <p:cNvSpPr/>
          <p:nvPr/>
        </p:nvSpPr>
        <p:spPr>
          <a:xfrm>
            <a:off x="4043846" y="2070453"/>
            <a:ext cx="1512168" cy="95241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GB" sz="1600" dirty="0">
                <a:solidFill>
                  <a:schemeClr val="accent2"/>
                </a:solidFill>
              </a:rPr>
              <a:t>Function to exponentiate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9A6E2988-4A9F-9240-A992-2CA0D9377560}"/>
              </a:ext>
            </a:extLst>
          </p:cNvPr>
          <p:cNvSpPr/>
          <p:nvPr/>
        </p:nvSpPr>
        <p:spPr>
          <a:xfrm>
            <a:off x="6332394" y="2280680"/>
            <a:ext cx="939906" cy="95241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GB" sz="1600" dirty="0">
                <a:solidFill>
                  <a:schemeClr val="accent2"/>
                </a:solidFill>
              </a:rPr>
              <a:t>Model name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27CBD6F-A51F-724C-BCBE-540D6716CB8A}"/>
              </a:ext>
            </a:extLst>
          </p:cNvPr>
          <p:cNvCxnSpPr>
            <a:cxnSpLocks/>
          </p:cNvCxnSpPr>
          <p:nvPr/>
        </p:nvCxnSpPr>
        <p:spPr>
          <a:xfrm>
            <a:off x="2609640" y="3367301"/>
            <a:ext cx="261784" cy="21532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E4ED78F-55B2-B246-AC99-E9FDE65B10F9}"/>
              </a:ext>
            </a:extLst>
          </p:cNvPr>
          <p:cNvCxnSpPr>
            <a:cxnSpLocks/>
          </p:cNvCxnSpPr>
          <p:nvPr/>
        </p:nvCxnSpPr>
        <p:spPr>
          <a:xfrm flipV="1">
            <a:off x="2519488" y="4024812"/>
            <a:ext cx="336224" cy="256722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BFF6CC91-E58E-6541-BEE9-F1A3FE285FB3}"/>
              </a:ext>
            </a:extLst>
          </p:cNvPr>
          <p:cNvSpPr/>
          <p:nvPr/>
        </p:nvSpPr>
        <p:spPr>
          <a:xfrm>
            <a:off x="1451558" y="3975546"/>
            <a:ext cx="1080120" cy="82227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GB" sz="1600" dirty="0">
                <a:solidFill>
                  <a:schemeClr val="accent2"/>
                </a:solidFill>
              </a:rPr>
              <a:t>Displays object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B8290F3-24DF-B546-83D1-3DADBFDDEEE4}"/>
              </a:ext>
            </a:extLst>
          </p:cNvPr>
          <p:cNvCxnSpPr>
            <a:cxnSpLocks/>
          </p:cNvCxnSpPr>
          <p:nvPr/>
        </p:nvCxnSpPr>
        <p:spPr>
          <a:xfrm>
            <a:off x="5108258" y="3022870"/>
            <a:ext cx="0" cy="559751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E613EFE-588E-9446-8221-DFA2C7F99634}"/>
              </a:ext>
            </a:extLst>
          </p:cNvPr>
          <p:cNvCxnSpPr>
            <a:cxnSpLocks/>
          </p:cNvCxnSpPr>
          <p:nvPr/>
        </p:nvCxnSpPr>
        <p:spPr>
          <a:xfrm flipH="1">
            <a:off x="5684322" y="3077282"/>
            <a:ext cx="648072" cy="505339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4F9D6B2-581D-9344-91FD-9774CB6627FD}"/>
              </a:ext>
            </a:extLst>
          </p:cNvPr>
          <p:cNvCxnSpPr>
            <a:cxnSpLocks/>
          </p:cNvCxnSpPr>
          <p:nvPr/>
        </p:nvCxnSpPr>
        <p:spPr>
          <a:xfrm flipH="1" flipV="1">
            <a:off x="6380584" y="3850890"/>
            <a:ext cx="239842" cy="535794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54EC506-0792-8A46-A953-C4F02833DA25}"/>
              </a:ext>
            </a:extLst>
          </p:cNvPr>
          <p:cNvSpPr/>
          <p:nvPr/>
        </p:nvSpPr>
        <p:spPr>
          <a:xfrm>
            <a:off x="6516216" y="4139613"/>
            <a:ext cx="1512168" cy="95241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GB" sz="1600" dirty="0">
                <a:solidFill>
                  <a:schemeClr val="accent2"/>
                </a:solidFill>
              </a:rPr>
              <a:t>Grabs the “Estimates” from model1</a:t>
            </a:r>
          </a:p>
        </p:txBody>
      </p:sp>
    </p:spTree>
    <p:extLst>
      <p:ext uri="{BB962C8B-B14F-4D97-AF65-F5344CB8AC3E}">
        <p14:creationId xmlns:p14="http://schemas.microsoft.com/office/powerpoint/2010/main" val="1627863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7" grpId="0" animBg="1"/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6A1EAE-830A-244C-95D5-B869677F6E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5. Evaluating individual predictors</a:t>
            </a:r>
            <a:br>
              <a:rPr lang="en-GB" dirty="0"/>
            </a:br>
            <a:r>
              <a:rPr lang="en-GB" dirty="0"/>
              <a:t>This produces an odds ratio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CECBA5-4D03-F64A-A8BD-4CEAC454A1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4700" y="1428254"/>
            <a:ext cx="2514600" cy="558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DCB5682-C90A-6949-9D63-303B963915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6" y="2238450"/>
            <a:ext cx="3851920" cy="2134358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B829915-7E1A-1046-8C8E-7E987C353B40}"/>
              </a:ext>
            </a:extLst>
          </p:cNvPr>
          <p:cNvCxnSpPr>
            <a:cxnSpLocks/>
          </p:cNvCxnSpPr>
          <p:nvPr/>
        </p:nvCxnSpPr>
        <p:spPr>
          <a:xfrm flipH="1">
            <a:off x="3563888" y="1987054"/>
            <a:ext cx="144016" cy="1808832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21637B9F-8836-4945-9D8A-703E0DF276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6016" y="2139702"/>
            <a:ext cx="3707904" cy="2061913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442A5A7-1DF4-9645-AC50-6031250C8841}"/>
              </a:ext>
            </a:extLst>
          </p:cNvPr>
          <p:cNvCxnSpPr>
            <a:cxnSpLocks/>
          </p:cNvCxnSpPr>
          <p:nvPr/>
        </p:nvCxnSpPr>
        <p:spPr>
          <a:xfrm>
            <a:off x="5148064" y="2011999"/>
            <a:ext cx="1872208" cy="1783887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B2CA1C39-6A12-2848-A9A9-311EB210F08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3526" y="4407954"/>
            <a:ext cx="3851920" cy="648072"/>
          </a:xfrm>
        </p:spPr>
        <p:txBody>
          <a:bodyPr/>
          <a:lstStyle/>
          <a:p>
            <a:r>
              <a:rPr lang="en-GB" dirty="0"/>
              <a:t>Intercept: the odds that happy = yes in the reference group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6AD4D0F4-907B-4E42-A4EB-697D9A8B580E}"/>
              </a:ext>
            </a:extLst>
          </p:cNvPr>
          <p:cNvSpPr txBox="1">
            <a:spLocks/>
          </p:cNvSpPr>
          <p:nvPr/>
        </p:nvSpPr>
        <p:spPr>
          <a:xfrm>
            <a:off x="4716016" y="4242330"/>
            <a:ext cx="4104458" cy="648072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Odds ratio: the change in odds after a unit change in the predictor (Hamster - No -&gt; Yes)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43C9C2F-C442-F543-91BF-B68ADCB22BB9}"/>
              </a:ext>
            </a:extLst>
          </p:cNvPr>
          <p:cNvSpPr txBox="1"/>
          <p:nvPr/>
        </p:nvSpPr>
        <p:spPr>
          <a:xfrm>
            <a:off x="395536" y="1340723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Do these values look familiar?!</a:t>
            </a:r>
          </a:p>
        </p:txBody>
      </p:sp>
    </p:spTree>
    <p:extLst>
      <p:ext uri="{BB962C8B-B14F-4D97-AF65-F5344CB8AC3E}">
        <p14:creationId xmlns:p14="http://schemas.microsoft.com/office/powerpoint/2010/main" val="3976931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  <p:bldP spid="17" grpId="0"/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6A1EAE-830A-244C-95D5-B869677F6E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5. Evaluating individual predictors</a:t>
            </a:r>
            <a:br>
              <a:rPr lang="en-GB" dirty="0"/>
            </a:br>
            <a:r>
              <a:rPr lang="en-GB" dirty="0"/>
              <a:t>This produces an odds ratio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442A9E-4324-FC4C-9E15-9509DE2B5D2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290" y="2355726"/>
            <a:ext cx="8425184" cy="2592514"/>
          </a:xfrm>
        </p:spPr>
        <p:txBody>
          <a:bodyPr/>
          <a:lstStyle/>
          <a:p>
            <a:r>
              <a:rPr lang="en-GB" dirty="0"/>
              <a:t>These values are easier to interpret than log odds!</a:t>
            </a:r>
          </a:p>
          <a:p>
            <a:endParaRPr lang="en-GB" dirty="0"/>
          </a:p>
          <a:p>
            <a:r>
              <a:rPr lang="en-GB" dirty="0"/>
              <a:t>With a categorical outcome, this tells us the change in odds from a unit change in the predictor</a:t>
            </a:r>
          </a:p>
          <a:p>
            <a:endParaRPr lang="en-GB" dirty="0"/>
          </a:p>
          <a:p>
            <a:r>
              <a:rPr lang="en-GB" dirty="0"/>
              <a:t>The odds of being happy are 4.69x higher if you have a hamster than if you do not have a hamster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CECBA5-4D03-F64A-A8BD-4CEAC454A1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4700" y="1428254"/>
            <a:ext cx="2514600" cy="5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010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CF5010-4010-D949-8675-7EF3FBC499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5. Evaluating individual predictors</a:t>
            </a:r>
            <a:br>
              <a:rPr lang="en-GB" dirty="0"/>
            </a:br>
            <a:r>
              <a:rPr lang="en-GB" dirty="0"/>
              <a:t>Odds ratio confidence interval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6673F9-7B2B-DE4D-A5EE-54F923EC1A3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We also want a confidence interval arounds the odds ratio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95% confidence interval tells us the likely range the true odds ratio in the population is contained in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15314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CF5010-4010-D949-8675-7EF3FBC499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5. Evaluating individual predictors</a:t>
            </a:r>
            <a:br>
              <a:rPr lang="en-GB" dirty="0"/>
            </a:br>
            <a:r>
              <a:rPr lang="en-GB" dirty="0"/>
              <a:t>Odds ratio confidence interval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2F701844-B7F0-7B4D-AF2F-408D384378B7}"/>
              </a:ext>
            </a:extLst>
          </p:cNvPr>
          <p:cNvSpPr/>
          <p:nvPr/>
        </p:nvSpPr>
        <p:spPr>
          <a:xfrm>
            <a:off x="579590" y="2011999"/>
            <a:ext cx="2091486" cy="55975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GB" sz="1600" dirty="0">
                <a:solidFill>
                  <a:schemeClr val="accent2"/>
                </a:solidFill>
              </a:rPr>
              <a:t>Saves the output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133D404E-21A6-1247-B071-4B8510542D0A}"/>
              </a:ext>
            </a:extLst>
          </p:cNvPr>
          <p:cNvSpPr/>
          <p:nvPr/>
        </p:nvSpPr>
        <p:spPr>
          <a:xfrm>
            <a:off x="7677987" y="1642903"/>
            <a:ext cx="939906" cy="95241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GB" sz="1600" dirty="0">
                <a:solidFill>
                  <a:schemeClr val="accent2"/>
                </a:solidFill>
              </a:rPr>
              <a:t>Model name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EC428B6-F516-C74A-8CE9-CE15C41FCE60}"/>
              </a:ext>
            </a:extLst>
          </p:cNvPr>
          <p:cNvCxnSpPr>
            <a:cxnSpLocks/>
          </p:cNvCxnSpPr>
          <p:nvPr/>
        </p:nvCxnSpPr>
        <p:spPr>
          <a:xfrm>
            <a:off x="2123728" y="2571750"/>
            <a:ext cx="288032" cy="36004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7152FC1-995E-024A-BEA0-95F6014FBB6E}"/>
              </a:ext>
            </a:extLst>
          </p:cNvPr>
          <p:cNvCxnSpPr>
            <a:cxnSpLocks/>
          </p:cNvCxnSpPr>
          <p:nvPr/>
        </p:nvCxnSpPr>
        <p:spPr>
          <a:xfrm flipV="1">
            <a:off x="2115889" y="3491541"/>
            <a:ext cx="304300" cy="330722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64EDCFA7-D1D5-234A-AAA7-792195F0301C}"/>
              </a:ext>
            </a:extLst>
          </p:cNvPr>
          <p:cNvSpPr/>
          <p:nvPr/>
        </p:nvSpPr>
        <p:spPr>
          <a:xfrm>
            <a:off x="1204437" y="3807861"/>
            <a:ext cx="1080120" cy="82227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GB" sz="1600" dirty="0">
                <a:solidFill>
                  <a:schemeClr val="accent2"/>
                </a:solidFill>
              </a:rPr>
              <a:t>Displays the output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C998E6A-110D-854F-AB28-5499F93DCBB1}"/>
              </a:ext>
            </a:extLst>
          </p:cNvPr>
          <p:cNvCxnSpPr>
            <a:cxnSpLocks/>
          </p:cNvCxnSpPr>
          <p:nvPr/>
        </p:nvCxnSpPr>
        <p:spPr>
          <a:xfrm flipH="1">
            <a:off x="7029915" y="2439505"/>
            <a:ext cx="648072" cy="505339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4FAF295E-1166-E94C-9DA2-E20CC1DB80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131" y="2938970"/>
            <a:ext cx="5410200" cy="571500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2F30804-A95C-0642-AE6F-E520CAB87134}"/>
              </a:ext>
            </a:extLst>
          </p:cNvPr>
          <p:cNvCxnSpPr>
            <a:cxnSpLocks/>
          </p:cNvCxnSpPr>
          <p:nvPr/>
        </p:nvCxnSpPr>
        <p:spPr>
          <a:xfrm flipH="1" flipV="1">
            <a:off x="6300192" y="3219822"/>
            <a:ext cx="239842" cy="535794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1F3D4254-7851-7248-BD84-DA4B86B31323}"/>
              </a:ext>
            </a:extLst>
          </p:cNvPr>
          <p:cNvSpPr/>
          <p:nvPr/>
        </p:nvSpPr>
        <p:spPr>
          <a:xfrm>
            <a:off x="6516216" y="3560790"/>
            <a:ext cx="1512168" cy="118425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GB" sz="1600" dirty="0">
                <a:solidFill>
                  <a:schemeClr val="accent2"/>
                </a:solidFill>
              </a:rPr>
              <a:t>Produces confidence intervals for the Estimate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9E0382E-4AE4-E343-A83E-2F98B64472A4}"/>
              </a:ext>
            </a:extLst>
          </p:cNvPr>
          <p:cNvSpPr/>
          <p:nvPr/>
        </p:nvSpPr>
        <p:spPr>
          <a:xfrm>
            <a:off x="4043846" y="1491630"/>
            <a:ext cx="1512168" cy="95241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GB" sz="1600" dirty="0">
                <a:solidFill>
                  <a:schemeClr val="accent2"/>
                </a:solidFill>
              </a:rPr>
              <a:t>Function to exponentiate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40E1CFE-5611-1342-8972-2E7A247D00C0}"/>
              </a:ext>
            </a:extLst>
          </p:cNvPr>
          <p:cNvCxnSpPr>
            <a:cxnSpLocks/>
          </p:cNvCxnSpPr>
          <p:nvPr/>
        </p:nvCxnSpPr>
        <p:spPr>
          <a:xfrm>
            <a:off x="5076056" y="2439505"/>
            <a:ext cx="479958" cy="636301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3273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2" grpId="0" animBg="1"/>
      <p:bldP spid="16" grpId="0" animBg="1"/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CF5010-4010-D949-8675-7EF3FBC499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5. Evaluating individual predictors</a:t>
            </a:r>
            <a:br>
              <a:rPr lang="en-GB" dirty="0"/>
            </a:br>
            <a:r>
              <a:rPr lang="en-GB" dirty="0"/>
              <a:t>Odds ratio confidence interval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6A9202C-650B-0143-860B-AB8A5399779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8415"/>
          <a:stretch/>
        </p:blipFill>
        <p:spPr>
          <a:xfrm>
            <a:off x="2442883" y="2965152"/>
            <a:ext cx="4064000" cy="736393"/>
          </a:xfrm>
          <a:prstGeom prst="rect">
            <a:avLst/>
          </a:prstGeom>
        </p:spPr>
      </p:pic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5813702A-ABF9-8A4F-B486-47AE1F26390B}"/>
              </a:ext>
            </a:extLst>
          </p:cNvPr>
          <p:cNvSpPr/>
          <p:nvPr/>
        </p:nvSpPr>
        <p:spPr>
          <a:xfrm>
            <a:off x="2226859" y="1707654"/>
            <a:ext cx="2091486" cy="55975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GB" sz="1600" dirty="0">
                <a:solidFill>
                  <a:schemeClr val="accent2"/>
                </a:solidFill>
              </a:rPr>
              <a:t>Lower bound of the confidence interval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431FA2B-D15B-2E4F-A117-8424F0E7A3FC}"/>
              </a:ext>
            </a:extLst>
          </p:cNvPr>
          <p:cNvCxnSpPr>
            <a:cxnSpLocks/>
          </p:cNvCxnSpPr>
          <p:nvPr/>
        </p:nvCxnSpPr>
        <p:spPr>
          <a:xfrm>
            <a:off x="3770997" y="2267405"/>
            <a:ext cx="400078" cy="613573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501D3065-41BD-AC4D-AAFB-A2915E363570}"/>
              </a:ext>
            </a:extLst>
          </p:cNvPr>
          <p:cNvSpPr/>
          <p:nvPr/>
        </p:nvSpPr>
        <p:spPr>
          <a:xfrm>
            <a:off x="4784770" y="1845651"/>
            <a:ext cx="2091486" cy="55975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GB" sz="1600" dirty="0">
                <a:solidFill>
                  <a:schemeClr val="accent2"/>
                </a:solidFill>
              </a:rPr>
              <a:t>Higher bound of the confidence interval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783A153-2C2E-6849-910E-003D0799C4BA}"/>
              </a:ext>
            </a:extLst>
          </p:cNvPr>
          <p:cNvCxnSpPr>
            <a:cxnSpLocks/>
          </p:cNvCxnSpPr>
          <p:nvPr/>
        </p:nvCxnSpPr>
        <p:spPr>
          <a:xfrm flipH="1">
            <a:off x="5175936" y="2405402"/>
            <a:ext cx="470523" cy="475576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B95C4030-2839-FF47-A641-2ED2FEB0295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9408" y="4106987"/>
            <a:ext cx="8425184" cy="432048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Odds ratio 95% confidence interval = 1.46-16.31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2422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26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C05C65-B89A-7B4C-B74B-A363A4F4F31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5. Evaluating individual predictors</a:t>
            </a:r>
            <a:br>
              <a:rPr lang="en-GB" dirty="0"/>
            </a:br>
            <a:r>
              <a:rPr lang="en-GB" dirty="0"/>
              <a:t>Is our p-value significant?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D852A9A-0B3F-CD4F-8514-852E4ECD0B8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" t="33930" r="25048" b="34513"/>
          <a:stretch/>
        </p:blipFill>
        <p:spPr>
          <a:xfrm>
            <a:off x="2740797" y="1665020"/>
            <a:ext cx="3662406" cy="936105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578CC17-E1A3-9F43-B591-FCC7BC4C32BC}"/>
              </a:ext>
            </a:extLst>
          </p:cNvPr>
          <p:cNvCxnSpPr>
            <a:cxnSpLocks/>
          </p:cNvCxnSpPr>
          <p:nvPr/>
        </p:nvCxnSpPr>
        <p:spPr>
          <a:xfrm flipH="1" flipV="1">
            <a:off x="5436096" y="2211709"/>
            <a:ext cx="283031" cy="656228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5237112F-E1D3-1D4F-B25F-A19553F2F696}"/>
              </a:ext>
            </a:extLst>
          </p:cNvPr>
          <p:cNvSpPr/>
          <p:nvPr/>
        </p:nvSpPr>
        <p:spPr>
          <a:xfrm>
            <a:off x="4932040" y="2859782"/>
            <a:ext cx="1512168" cy="64807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GB" sz="1600" i="1" dirty="0">
                <a:solidFill>
                  <a:schemeClr val="accent2"/>
                </a:solidFill>
              </a:rPr>
              <a:t>p </a:t>
            </a:r>
            <a:r>
              <a:rPr lang="en-GB" sz="1600" dirty="0">
                <a:solidFill>
                  <a:schemeClr val="accent2"/>
                </a:solidFill>
              </a:rPr>
              <a:t>= .012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41C78F1C-1815-3C47-8AE6-307E5161C770}"/>
              </a:ext>
            </a:extLst>
          </p:cNvPr>
          <p:cNvSpPr/>
          <p:nvPr/>
        </p:nvSpPr>
        <p:spPr>
          <a:xfrm>
            <a:off x="2740797" y="3838521"/>
            <a:ext cx="3662406" cy="906729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GB" sz="1600" dirty="0">
                <a:solidFill>
                  <a:schemeClr val="bg1"/>
                </a:solidFill>
              </a:rPr>
              <a:t>Whether or not an individual has a hamster is a significant predictor of happiness </a:t>
            </a:r>
          </a:p>
        </p:txBody>
      </p:sp>
    </p:spTree>
    <p:extLst>
      <p:ext uri="{BB962C8B-B14F-4D97-AF65-F5344CB8AC3E}">
        <p14:creationId xmlns:p14="http://schemas.microsoft.com/office/powerpoint/2010/main" val="2941468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CB6D1-600C-F545-845C-CF89B322032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1. Preparing our data for analysis</a:t>
            </a:r>
            <a:br>
              <a:rPr lang="en-GB" dirty="0"/>
            </a:br>
            <a:r>
              <a:rPr lang="en-GB" dirty="0"/>
              <a:t>The outcome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100B73-3CAF-8245-A138-903C77ED15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 binary outcome should be stored as a numeric value with outcomes coded as 0 and 1</a:t>
            </a:r>
          </a:p>
          <a:p>
            <a:endParaRPr lang="en-GB" dirty="0"/>
          </a:p>
          <a:p>
            <a:r>
              <a:rPr lang="en-GB" dirty="0"/>
              <a:t>Set 1 as the outcome level you are interested in:</a:t>
            </a:r>
          </a:p>
          <a:p>
            <a:pPr lvl="1"/>
            <a:r>
              <a:rPr lang="en-GB" dirty="0"/>
              <a:t>If you are interested in whether an individual is </a:t>
            </a:r>
            <a:r>
              <a:rPr lang="en-GB" b="1" dirty="0"/>
              <a:t>happy</a:t>
            </a:r>
            <a:r>
              <a:rPr lang="en-GB" dirty="0"/>
              <a:t>, set 1 as “happy”, set 0 as “not happy”</a:t>
            </a:r>
          </a:p>
          <a:p>
            <a:pPr lvl="1"/>
            <a:r>
              <a:rPr lang="en-GB" dirty="0"/>
              <a:t>If you are interested in what predicts passing an exam, set 1 as “pass” and set 0 as “fail”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53100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2553F-B26C-5642-9FC8-3736D720FCA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6. Predicted probabilities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8014FE-643C-6044-90C9-8BF504A5118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So far we’ve been talking in odds…</a:t>
            </a:r>
          </a:p>
          <a:p>
            <a:endParaRPr lang="en-GB" dirty="0"/>
          </a:p>
          <a:p>
            <a:r>
              <a:rPr lang="en-GB" dirty="0"/>
              <a:t>But we can obtain probabilities from our model too. For instance:</a:t>
            </a:r>
          </a:p>
          <a:p>
            <a:endParaRPr lang="en-GB" dirty="0"/>
          </a:p>
          <a:p>
            <a:pPr lvl="1"/>
            <a:r>
              <a:rPr lang="en-GB" dirty="0"/>
              <a:t>If an individual has a hamster, what’s the probability they will be happy?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If an individual does not have a hamster, what’s the probability they will be happy?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45330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309F6-C26B-A045-A355-11DB2FFC95F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6. Predicted probabilities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D2A5E2-FE56-9A4E-B2D1-CE5209DF0E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661" y="1401905"/>
            <a:ext cx="5791200" cy="444500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5C94370-7CA3-6148-9805-DA8E15D2A36D}"/>
              </a:ext>
            </a:extLst>
          </p:cNvPr>
          <p:cNvSpPr/>
          <p:nvPr/>
        </p:nvSpPr>
        <p:spPr>
          <a:xfrm>
            <a:off x="6300440" y="1275606"/>
            <a:ext cx="2664048" cy="86409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GB" sz="1600" dirty="0">
                <a:solidFill>
                  <a:schemeClr val="accent2"/>
                </a:solidFill>
              </a:rPr>
              <a:t>Adds a column called m1_predicted_probabilities to our happiness </a:t>
            </a:r>
            <a:r>
              <a:rPr lang="en-GB" sz="1600" dirty="0" err="1">
                <a:solidFill>
                  <a:schemeClr val="accent2"/>
                </a:solidFill>
              </a:rPr>
              <a:t>dataframe</a:t>
            </a:r>
            <a:endParaRPr lang="en-GB" sz="1600" dirty="0">
              <a:solidFill>
                <a:schemeClr val="accent2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7A52B38-C707-E442-BB8B-3EF7EBD419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0894"/>
          <a:stretch/>
        </p:blipFill>
        <p:spPr>
          <a:xfrm>
            <a:off x="539552" y="1990421"/>
            <a:ext cx="3308694" cy="3101609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365B5A61-E825-0F4D-8D39-36CEE652ABCE}"/>
              </a:ext>
            </a:extLst>
          </p:cNvPr>
          <p:cNvSpPr txBox="1">
            <a:spLocks/>
          </p:cNvSpPr>
          <p:nvPr/>
        </p:nvSpPr>
        <p:spPr>
          <a:xfrm>
            <a:off x="4067944" y="2931790"/>
            <a:ext cx="4608512" cy="360040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When Hamster = Yes, predicted probability = 0.76</a:t>
            </a:r>
          </a:p>
          <a:p>
            <a:endParaRPr lang="en-GB" dirty="0"/>
          </a:p>
          <a:p>
            <a:pPr marL="300038" lvl="1" indent="0">
              <a:buNone/>
            </a:pPr>
            <a:r>
              <a:rPr lang="en-GB" dirty="0">
                <a:sym typeface="Wingdings" pitchFamily="2" charset="2"/>
              </a:rPr>
              <a:t> </a:t>
            </a:r>
            <a:r>
              <a:rPr lang="en-GB" dirty="0"/>
              <a:t>When an individual has a hamster, there is a probability of 0.76 that they will be happy (76% of people with a hamster will be happy)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52B17F7A-730A-0D4B-BF4E-EFCB5309CABD}"/>
              </a:ext>
            </a:extLst>
          </p:cNvPr>
          <p:cNvSpPr/>
          <p:nvPr/>
        </p:nvSpPr>
        <p:spPr>
          <a:xfrm>
            <a:off x="4136642" y="1846405"/>
            <a:ext cx="1401013" cy="864096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GB" sz="1600" dirty="0">
                <a:solidFill>
                  <a:schemeClr val="bg1"/>
                </a:solidFill>
              </a:rPr>
              <a:t>Value ranges between 0 and 1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E036C24-55B8-5548-85A2-F1D77DBECC14}"/>
              </a:ext>
            </a:extLst>
          </p:cNvPr>
          <p:cNvCxnSpPr>
            <a:cxnSpLocks/>
          </p:cNvCxnSpPr>
          <p:nvPr/>
        </p:nvCxnSpPr>
        <p:spPr>
          <a:xfrm flipH="1" flipV="1">
            <a:off x="3666365" y="2067694"/>
            <a:ext cx="473612" cy="196041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DE769CFA-D36D-8045-8142-95F85003A6F1}"/>
              </a:ext>
            </a:extLst>
          </p:cNvPr>
          <p:cNvSpPr/>
          <p:nvPr/>
        </p:nvSpPr>
        <p:spPr>
          <a:xfrm>
            <a:off x="558948" y="2139702"/>
            <a:ext cx="3240360" cy="720080"/>
          </a:xfrm>
          <a:prstGeom prst="rect">
            <a:avLst/>
          </a:prstGeom>
          <a:noFill/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183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2" grpId="0" animBg="1"/>
      <p:bldP spid="1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309F6-C26B-A045-A355-11DB2FFC95F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6. Predicted probabilities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D2A5E2-FE56-9A4E-B2D1-CE5209DF0E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661" y="1401905"/>
            <a:ext cx="5791200" cy="444500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5C94370-7CA3-6148-9805-DA8E15D2A36D}"/>
              </a:ext>
            </a:extLst>
          </p:cNvPr>
          <p:cNvSpPr/>
          <p:nvPr/>
        </p:nvSpPr>
        <p:spPr>
          <a:xfrm>
            <a:off x="6300440" y="1275606"/>
            <a:ext cx="2664048" cy="86409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GB" sz="1600" dirty="0">
                <a:solidFill>
                  <a:schemeClr val="accent2"/>
                </a:solidFill>
              </a:rPr>
              <a:t>Adds a column called m1_predicted_probabilities to our happiness </a:t>
            </a:r>
            <a:r>
              <a:rPr lang="en-GB" sz="1600" dirty="0" err="1">
                <a:solidFill>
                  <a:schemeClr val="accent2"/>
                </a:solidFill>
              </a:rPr>
              <a:t>dataframe</a:t>
            </a:r>
            <a:endParaRPr lang="en-GB" sz="1600" dirty="0">
              <a:solidFill>
                <a:schemeClr val="accent2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7A52B38-C707-E442-BB8B-3EF7EBD419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0894"/>
          <a:stretch/>
        </p:blipFill>
        <p:spPr>
          <a:xfrm>
            <a:off x="539552" y="1923678"/>
            <a:ext cx="3308694" cy="3101609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365B5A61-E825-0F4D-8D39-36CEE652ABCE}"/>
              </a:ext>
            </a:extLst>
          </p:cNvPr>
          <p:cNvSpPr txBox="1">
            <a:spLocks/>
          </p:cNvSpPr>
          <p:nvPr/>
        </p:nvSpPr>
        <p:spPr>
          <a:xfrm>
            <a:off x="4012602" y="2571750"/>
            <a:ext cx="4608512" cy="360040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When Hamster = No, predicted probability = 0.40</a:t>
            </a:r>
          </a:p>
          <a:p>
            <a:endParaRPr lang="en-GB" dirty="0"/>
          </a:p>
          <a:p>
            <a:pPr marL="300038" lvl="1" indent="0">
              <a:buNone/>
            </a:pPr>
            <a:r>
              <a:rPr lang="en-GB" dirty="0">
                <a:sym typeface="Wingdings" pitchFamily="2" charset="2"/>
              </a:rPr>
              <a:t> </a:t>
            </a:r>
            <a:r>
              <a:rPr lang="en-GB" dirty="0"/>
              <a:t>When an individual does </a:t>
            </a:r>
            <a:r>
              <a:rPr lang="en-GB" b="1" dirty="0"/>
              <a:t>NOT</a:t>
            </a:r>
            <a:r>
              <a:rPr lang="en-GB" dirty="0"/>
              <a:t> have a hamster, there is a probability of 0.40 that they will be happy (40% of people with no hamster will be happy)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2FB0EC8-94D8-1948-ABBE-A382C94D2C3A}"/>
              </a:ext>
            </a:extLst>
          </p:cNvPr>
          <p:cNvSpPr/>
          <p:nvPr/>
        </p:nvSpPr>
        <p:spPr>
          <a:xfrm>
            <a:off x="522886" y="2754401"/>
            <a:ext cx="3240360" cy="2322355"/>
          </a:xfrm>
          <a:prstGeom prst="rect">
            <a:avLst/>
          </a:prstGeom>
          <a:noFill/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8635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98C98-051A-1548-AF3B-5361705BEB3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Reporting logistic regression in APA format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C97285-C208-ED4A-B855-33FA969FBEC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3960686" cy="3564731"/>
          </a:xfrm>
        </p:spPr>
        <p:txBody>
          <a:bodyPr/>
          <a:lstStyle/>
          <a:p>
            <a:pPr marL="0" indent="0" algn="ctr">
              <a:buNone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binary logistic regression was conducted to examine whether having a hamster (yes/no) is a significant predictor of happiness (yes/no). The model predicted happiness significantly better than the intercept-only model (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X</a:t>
            </a:r>
            <a:r>
              <a:rPr lang="en-GB" sz="1600" i="1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(1) = 6.78, 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= .009; McFadden Pseudo R</a:t>
            </a:r>
            <a:r>
              <a:rPr lang="en-GB" sz="16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= 0.10,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CoxSnell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Pseudo R</a:t>
            </a:r>
            <a:r>
              <a:rPr lang="en-GB" sz="16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= 0.12,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Nagelkerke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Pseudo R</a:t>
            </a:r>
            <a:r>
              <a:rPr lang="en-GB" sz="16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= 0.16). The model revealed that individuals who have a hamster had a significantly higher odds being happy relative to individuals who do not have a hamster (Odds ratio = 4.69, 95% confidence interval arounds the odds ratio = 1.46-16.31, 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= .012).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863A0F24-7545-E744-B81D-831AE236E20C}"/>
              </a:ext>
            </a:extLst>
          </p:cNvPr>
          <p:cNvGraphicFramePr>
            <a:graphicFrameLocks noGrp="1"/>
          </p:cNvGraphicFramePr>
          <p:nvPr/>
        </p:nvGraphicFramePr>
        <p:xfrm>
          <a:off x="4543164" y="1779662"/>
          <a:ext cx="4392490" cy="220917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78498">
                  <a:extLst>
                    <a:ext uri="{9D8B030D-6E8A-4147-A177-3AD203B41FA5}">
                      <a16:colId xmlns:a16="http://schemas.microsoft.com/office/drawing/2014/main" val="68062010"/>
                    </a:ext>
                  </a:extLst>
                </a:gridCol>
                <a:gridCol w="878498">
                  <a:extLst>
                    <a:ext uri="{9D8B030D-6E8A-4147-A177-3AD203B41FA5}">
                      <a16:colId xmlns:a16="http://schemas.microsoft.com/office/drawing/2014/main" val="428792425"/>
                    </a:ext>
                  </a:extLst>
                </a:gridCol>
                <a:gridCol w="878498">
                  <a:extLst>
                    <a:ext uri="{9D8B030D-6E8A-4147-A177-3AD203B41FA5}">
                      <a16:colId xmlns:a16="http://schemas.microsoft.com/office/drawing/2014/main" val="1483740947"/>
                    </a:ext>
                  </a:extLst>
                </a:gridCol>
                <a:gridCol w="878498">
                  <a:extLst>
                    <a:ext uri="{9D8B030D-6E8A-4147-A177-3AD203B41FA5}">
                      <a16:colId xmlns:a16="http://schemas.microsoft.com/office/drawing/2014/main" val="3974013740"/>
                    </a:ext>
                  </a:extLst>
                </a:gridCol>
                <a:gridCol w="878498">
                  <a:extLst>
                    <a:ext uri="{9D8B030D-6E8A-4147-A177-3AD203B41FA5}">
                      <a16:colId xmlns:a16="http://schemas.microsoft.com/office/drawing/2014/main" val="828493535"/>
                    </a:ext>
                  </a:extLst>
                </a:gridCol>
              </a:tblGrid>
              <a:tr h="47277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dirty="0"/>
                        <a:t>95% confidence interval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7147001"/>
                  </a:ext>
                </a:extLst>
              </a:tr>
              <a:tr h="484136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B (SE)</a:t>
                      </a:r>
                    </a:p>
                    <a:p>
                      <a:pPr algn="ctr"/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Odds ratio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Lower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Upper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987612"/>
                  </a:ext>
                </a:extLst>
              </a:tr>
              <a:tr h="60166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Constant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-0.41 (0.46)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9017804"/>
                  </a:ext>
                </a:extLst>
              </a:tr>
              <a:tr h="60166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Hamster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1.55 (0.61)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4.69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16.31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31380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9452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E5F09-A223-A347-9F88-C3FE3303E6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Lab preparation (~10 minutes)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629589-708B-4246-A438-7B15379C433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Please watch the short lab preparation video prior to your lab</a:t>
            </a:r>
          </a:p>
          <a:p>
            <a:endParaRPr lang="en-GB" dirty="0"/>
          </a:p>
          <a:p>
            <a:r>
              <a:rPr lang="en-GB" dirty="0"/>
              <a:t>We will walk through an R script that runs a binary logistic regression model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645488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2F0075-166A-5946-95C8-9F4C6EBAB7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Post-lecture activities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337280-E1A3-024C-A01E-0E7C97FF0A1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Now available on Moodle</a:t>
            </a:r>
          </a:p>
        </p:txBody>
      </p:sp>
    </p:spTree>
    <p:extLst>
      <p:ext uri="{BB962C8B-B14F-4D97-AF65-F5344CB8AC3E}">
        <p14:creationId xmlns:p14="http://schemas.microsoft.com/office/powerpoint/2010/main" val="231202437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481D4F47-7616-A34C-89A1-5183F5EDEB29}"/>
              </a:ext>
            </a:extLst>
          </p:cNvPr>
          <p:cNvSpPr>
            <a:spLocks noGrp="1"/>
          </p:cNvSpPr>
          <p:nvPr>
            <p:ph type="ctrTitle"/>
          </p:nvPr>
        </p:nvSpPr>
        <p:spPr bwMode="auto">
          <a:xfrm>
            <a:off x="323528" y="2174266"/>
            <a:ext cx="6155531" cy="7572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/>
              <a:t>Thank you for listening!</a:t>
            </a:r>
            <a:endParaRPr lang="en-GB" altLang="en-US" sz="1350" dirty="0"/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3B45A609-B001-D940-B74F-B4BD62AEF1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7544" y="2948230"/>
            <a:ext cx="8208912" cy="540060"/>
          </a:xfrm>
        </p:spPr>
        <p:txBody>
          <a:bodyPr/>
          <a:lstStyle/>
          <a:p>
            <a:r>
              <a:rPr lang="en-GB" sz="1800" dirty="0"/>
              <a:t>Please post any questions on the relevant Qualtrics link on Moodle.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205A6B-11BB-9D4A-BE95-CF100B303E0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1. Preparing our data for analysis</a:t>
            </a:r>
            <a:br>
              <a:rPr lang="en-GB" dirty="0"/>
            </a:br>
            <a:r>
              <a:rPr lang="en-GB" dirty="0"/>
              <a:t>The outcome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CEBC3D4-EB4C-684C-998F-419396A2B2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1491630"/>
            <a:ext cx="3499086" cy="341510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E7C66AB-E128-BE4D-B901-0A651309F047}"/>
              </a:ext>
            </a:extLst>
          </p:cNvPr>
          <p:cNvSpPr txBox="1"/>
          <p:nvPr/>
        </p:nvSpPr>
        <p:spPr>
          <a:xfrm>
            <a:off x="6300192" y="2283718"/>
            <a:ext cx="2160240" cy="147732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Numeric variable:</a:t>
            </a:r>
          </a:p>
          <a:p>
            <a:endParaRPr lang="en-GB" dirty="0"/>
          </a:p>
          <a:p>
            <a:r>
              <a:rPr lang="en-GB" dirty="0"/>
              <a:t>1 = Happy = “yes”</a:t>
            </a:r>
          </a:p>
          <a:p>
            <a:endParaRPr lang="en-GB" dirty="0"/>
          </a:p>
          <a:p>
            <a:r>
              <a:rPr lang="en-GB" dirty="0"/>
              <a:t>0 = Happy = “no”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C6D1864-3416-A746-8741-ABBA4A976F6A}"/>
              </a:ext>
            </a:extLst>
          </p:cNvPr>
          <p:cNvSpPr/>
          <p:nvPr/>
        </p:nvSpPr>
        <p:spPr>
          <a:xfrm>
            <a:off x="4572000" y="1419622"/>
            <a:ext cx="1368152" cy="3600400"/>
          </a:xfrm>
          <a:prstGeom prst="rect">
            <a:avLst/>
          </a:prstGeom>
          <a:noFill/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E9A5FA0-675A-D744-B78E-FB7512B6612F}"/>
              </a:ext>
            </a:extLst>
          </p:cNvPr>
          <p:cNvCxnSpPr>
            <a:cxnSpLocks/>
            <a:stCxn id="4" idx="1"/>
          </p:cNvCxnSpPr>
          <p:nvPr/>
        </p:nvCxnSpPr>
        <p:spPr>
          <a:xfrm flipH="1">
            <a:off x="6084168" y="3022382"/>
            <a:ext cx="216024" cy="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0018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CB6D1-600C-F545-845C-CF89B322032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1. Preparing our data for analysis</a:t>
            </a:r>
            <a:br>
              <a:rPr lang="en-GB" dirty="0"/>
            </a:br>
            <a:r>
              <a:rPr lang="en-GB" dirty="0"/>
              <a:t>The predictor(s)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100B73-3CAF-8245-A138-903C77ED15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Categorical predictor should be a factor</a:t>
            </a:r>
          </a:p>
          <a:p>
            <a:endParaRPr lang="en-GB" dirty="0"/>
          </a:p>
          <a:p>
            <a:r>
              <a:rPr lang="en-GB" dirty="0"/>
              <a:t>Set the first factor level as the level you want to be the reference category</a:t>
            </a:r>
          </a:p>
          <a:p>
            <a:pPr lvl="1"/>
            <a:r>
              <a:rPr lang="en-GB" dirty="0"/>
              <a:t>If you are interested in the impact of having a hamster, set Hamster=No as the reference category</a:t>
            </a:r>
          </a:p>
          <a:p>
            <a:pPr lvl="1"/>
            <a:r>
              <a:rPr lang="en-GB" dirty="0"/>
              <a:t>The coefficients will then tell you the impact of going from </a:t>
            </a:r>
            <a:r>
              <a:rPr lang="en-GB" dirty="0" err="1"/>
              <a:t>HamsterNo</a:t>
            </a:r>
            <a:r>
              <a:rPr lang="en-GB" dirty="0"/>
              <a:t> to </a:t>
            </a:r>
            <a:r>
              <a:rPr lang="en-GB" dirty="0" err="1"/>
              <a:t>HamsterYes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3747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41D6713-4EFF-274A-BE87-0B61279C9E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5650"/>
          <a:stretch/>
        </p:blipFill>
        <p:spPr>
          <a:xfrm>
            <a:off x="4139952" y="3206246"/>
            <a:ext cx="4692023" cy="5588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1205A6B-11BB-9D4A-BE95-CF100B303E0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1. Preparing our data for analysis</a:t>
            </a:r>
            <a:br>
              <a:rPr lang="en-GB" dirty="0"/>
            </a:br>
            <a:r>
              <a:rPr lang="en-GB" dirty="0"/>
              <a:t>The predictor(s)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20494B1A-E4EE-3C43-AAC3-AAF3B2DC50C1}"/>
              </a:ext>
            </a:extLst>
          </p:cNvPr>
          <p:cNvSpPr/>
          <p:nvPr/>
        </p:nvSpPr>
        <p:spPr>
          <a:xfrm>
            <a:off x="2483768" y="1754526"/>
            <a:ext cx="3884920" cy="6012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Tells you about the structure 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of the “Hamster” variable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C6BA255-0936-3043-A0DA-A80798D17E52}"/>
              </a:ext>
            </a:extLst>
          </p:cNvPr>
          <p:cNvCxnSpPr>
            <a:cxnSpLocks/>
          </p:cNvCxnSpPr>
          <p:nvPr/>
        </p:nvCxnSpPr>
        <p:spPr>
          <a:xfrm flipV="1">
            <a:off x="2915816" y="3507854"/>
            <a:ext cx="1404156" cy="130192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04E4A28E-B3C7-E941-AFD9-18B76491F5A6}"/>
              </a:ext>
            </a:extLst>
          </p:cNvPr>
          <p:cNvSpPr/>
          <p:nvPr/>
        </p:nvSpPr>
        <p:spPr>
          <a:xfrm>
            <a:off x="4319972" y="3425519"/>
            <a:ext cx="2772308" cy="21252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86917F2-AE17-2448-BF70-28DF922F3C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5950" y="1275606"/>
            <a:ext cx="2832100" cy="431800"/>
          </a:xfrm>
          <a:prstGeom prst="rect">
            <a:avLst/>
          </a:prstGeom>
        </p:spPr>
      </p:pic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48E55CC-689A-4045-BF35-51808CAD0A1D}"/>
              </a:ext>
            </a:extLst>
          </p:cNvPr>
          <p:cNvSpPr/>
          <p:nvPr/>
        </p:nvSpPr>
        <p:spPr>
          <a:xfrm>
            <a:off x="223537" y="2989974"/>
            <a:ext cx="2747807" cy="129614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Hamster is a factor with two levels – factor level 1 is “No”.  Factor level 2 is “Yes”.</a:t>
            </a:r>
          </a:p>
        </p:txBody>
      </p:sp>
    </p:spTree>
    <p:extLst>
      <p:ext uri="{BB962C8B-B14F-4D97-AF65-F5344CB8AC3E}">
        <p14:creationId xmlns:p14="http://schemas.microsoft.com/office/powerpoint/2010/main" val="3572565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8C65B-DD59-5C4C-B4D0-8FDD748E7D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2. Explore our data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558601F7-EA66-CA43-84BB-5E358AD5C64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33429" y="2365857"/>
            <a:ext cx="1872208" cy="381000"/>
          </a:xfrm>
        </p:spPr>
        <p:txBody>
          <a:bodyPr/>
          <a:lstStyle/>
          <a:p>
            <a:pPr marL="0" indent="0">
              <a:buNone/>
            </a:pPr>
            <a:r>
              <a:rPr lang="en-GB" dirty="0" err="1"/>
              <a:t>Happy_numeric</a:t>
            </a:r>
            <a:endParaRPr lang="en-GB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96B17B8D-0C48-AF49-8E82-E6BEA6A890E4}"/>
              </a:ext>
            </a:extLst>
          </p:cNvPr>
          <p:cNvSpPr txBox="1">
            <a:spLocks/>
          </p:cNvSpPr>
          <p:nvPr/>
        </p:nvSpPr>
        <p:spPr>
          <a:xfrm>
            <a:off x="1331640" y="3435387"/>
            <a:ext cx="1872208" cy="381000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Hamster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8A44B4C-D808-C14F-9D52-CD8F1D83FA9D}"/>
              </a:ext>
            </a:extLst>
          </p:cNvPr>
          <p:cNvSpPr/>
          <p:nvPr/>
        </p:nvSpPr>
        <p:spPr>
          <a:xfrm>
            <a:off x="5563642" y="2519690"/>
            <a:ext cx="2160240" cy="1553384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No evidence of quasi-complete separation or complete separation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FA0ABD6-4433-AB46-8E79-177B39EE44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8450" y="1621236"/>
            <a:ext cx="6007100" cy="3429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15A7229-CDE0-BF4C-A39A-336590DD77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6711" y="2675210"/>
            <a:ext cx="2378926" cy="1250987"/>
          </a:xfrm>
          <a:prstGeom prst="rect">
            <a:avLst/>
          </a:prstGeom>
        </p:spPr>
      </p:pic>
      <p:pic>
        <p:nvPicPr>
          <p:cNvPr id="3074" name="Picture 2" descr="Hamster Companionship | Bonding &amp;amp;amp; Handling | Burgess Pet Care">
            <a:extLst>
              <a:ext uri="{FF2B5EF4-FFF2-40B4-BE49-F238E27FC236}">
                <a16:creationId xmlns:a16="http://schemas.microsoft.com/office/drawing/2014/main" id="{5702161C-DF2A-BD4B-88A2-5A6D19F8EE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3646" y="97669"/>
            <a:ext cx="1512169" cy="1008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1044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D2EE8-3D14-5B4D-BB09-D30C46C097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5" y="411510"/>
            <a:ext cx="7217891" cy="864096"/>
          </a:xfrm>
        </p:spPr>
        <p:txBody>
          <a:bodyPr/>
          <a:lstStyle/>
          <a:p>
            <a:r>
              <a:rPr lang="en-GB" dirty="0"/>
              <a:t>3. Run the binary logistic regression model</a:t>
            </a:r>
            <a:br>
              <a:rPr lang="en-GB" dirty="0"/>
            </a:br>
            <a:r>
              <a:rPr lang="en-GB" dirty="0"/>
              <a:t>Code to run the binary logistic regression model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6306AC0-5D0A-7E43-9A68-F3A6CD7E636E}"/>
              </a:ext>
            </a:extLst>
          </p:cNvPr>
          <p:cNvCxnSpPr>
            <a:cxnSpLocks/>
          </p:cNvCxnSpPr>
          <p:nvPr/>
        </p:nvCxnSpPr>
        <p:spPr>
          <a:xfrm>
            <a:off x="844674" y="2301722"/>
            <a:ext cx="250160" cy="397398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AFEDB415-B19A-0144-8AEC-B86439FF5376}"/>
              </a:ext>
            </a:extLst>
          </p:cNvPr>
          <p:cNvSpPr/>
          <p:nvPr/>
        </p:nvSpPr>
        <p:spPr>
          <a:xfrm>
            <a:off x="467544" y="1944390"/>
            <a:ext cx="1254580" cy="35733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Keep output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5C815EF-3AA1-F54D-B912-4A8CFB392885}"/>
              </a:ext>
            </a:extLst>
          </p:cNvPr>
          <p:cNvCxnSpPr>
            <a:cxnSpLocks/>
          </p:cNvCxnSpPr>
          <p:nvPr/>
        </p:nvCxnSpPr>
        <p:spPr>
          <a:xfrm flipH="1">
            <a:off x="2195736" y="2281010"/>
            <a:ext cx="72008" cy="45276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C69EE03E-B1C1-1846-B0A2-D5CAFC28FC1A}"/>
              </a:ext>
            </a:extLst>
          </p:cNvPr>
          <p:cNvSpPr/>
          <p:nvPr/>
        </p:nvSpPr>
        <p:spPr>
          <a:xfrm>
            <a:off x="1907704" y="1563638"/>
            <a:ext cx="1800200" cy="71737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Function to run the binary logistic regression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FEAF91B2-DB5B-F74B-9B28-954052499DE8}"/>
              </a:ext>
            </a:extLst>
          </p:cNvPr>
          <p:cNvCxnSpPr>
            <a:cxnSpLocks/>
          </p:cNvCxnSpPr>
          <p:nvPr/>
        </p:nvCxnSpPr>
        <p:spPr>
          <a:xfrm flipV="1">
            <a:off x="2960364" y="3189506"/>
            <a:ext cx="0" cy="538706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51A2A1C2-6243-7C4E-B3F3-24EA1AD3A1FE}"/>
              </a:ext>
            </a:extLst>
          </p:cNvPr>
          <p:cNvSpPr/>
          <p:nvPr/>
        </p:nvSpPr>
        <p:spPr>
          <a:xfrm>
            <a:off x="2627784" y="3682470"/>
            <a:ext cx="1207043" cy="53870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Outcome variable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B07D1CF-1D53-C14B-8866-B1EF28EC333A}"/>
              </a:ext>
            </a:extLst>
          </p:cNvPr>
          <p:cNvCxnSpPr>
            <a:cxnSpLocks/>
          </p:cNvCxnSpPr>
          <p:nvPr/>
        </p:nvCxnSpPr>
        <p:spPr>
          <a:xfrm flipH="1">
            <a:off x="4150319" y="2300979"/>
            <a:ext cx="377131" cy="541543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1FA624D8-62D3-4147-B01A-4DF05C518E26}"/>
              </a:ext>
            </a:extLst>
          </p:cNvPr>
          <p:cNvSpPr/>
          <p:nvPr/>
        </p:nvSpPr>
        <p:spPr>
          <a:xfrm>
            <a:off x="4150319" y="1653650"/>
            <a:ext cx="1254580" cy="64732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Predictor variable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FD536045-8830-3A4D-B5D3-B97E5776D285}"/>
              </a:ext>
            </a:extLst>
          </p:cNvPr>
          <p:cNvCxnSpPr>
            <a:cxnSpLocks/>
          </p:cNvCxnSpPr>
          <p:nvPr/>
        </p:nvCxnSpPr>
        <p:spPr>
          <a:xfrm flipV="1">
            <a:off x="5296376" y="3189506"/>
            <a:ext cx="0" cy="491014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6883B203-EAA6-0547-815B-1103093C9766}"/>
              </a:ext>
            </a:extLst>
          </p:cNvPr>
          <p:cNvSpPr/>
          <p:nvPr/>
        </p:nvSpPr>
        <p:spPr>
          <a:xfrm>
            <a:off x="4801377" y="3634778"/>
            <a:ext cx="1207043" cy="53870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 err="1">
                <a:solidFill>
                  <a:schemeClr val="accent2"/>
                </a:solidFill>
              </a:rPr>
              <a:t>Dataframe</a:t>
            </a:r>
            <a:endParaRPr lang="en-GB" sz="1500" dirty="0">
              <a:solidFill>
                <a:schemeClr val="accent2"/>
              </a:solidFill>
            </a:endParaRP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0F1ADF7E-E083-6E4D-AEB0-11BEB47507AB}"/>
              </a:ext>
            </a:extLst>
          </p:cNvPr>
          <p:cNvCxnSpPr>
            <a:cxnSpLocks/>
          </p:cNvCxnSpPr>
          <p:nvPr/>
        </p:nvCxnSpPr>
        <p:spPr>
          <a:xfrm flipH="1">
            <a:off x="7452320" y="2210967"/>
            <a:ext cx="161107" cy="522803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CCDC48B4-11C5-134C-965D-CB8A4D3E62FD}"/>
              </a:ext>
            </a:extLst>
          </p:cNvPr>
          <p:cNvSpPr/>
          <p:nvPr/>
        </p:nvSpPr>
        <p:spPr>
          <a:xfrm>
            <a:off x="6372200" y="1563638"/>
            <a:ext cx="2448272" cy="64732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This tells R to run a binary logistic regression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D77239-C235-674E-B136-3C70E0716C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794" y="2804418"/>
            <a:ext cx="77343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992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3" grpId="0" animBg="1"/>
      <p:bldP spid="38" grpId="0" animBg="1"/>
      <p:bldP spid="40" grpId="0" animBg="1"/>
      <p:bldP spid="44" grpId="0" animBg="1"/>
      <p:bldP spid="4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C4937-EEAF-1548-91A3-88919C093A5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3. Run the binary logistic regression model</a:t>
            </a:r>
            <a:br>
              <a:rPr lang="en-GB" dirty="0"/>
            </a:br>
            <a:r>
              <a:rPr lang="en-GB" dirty="0"/>
              <a:t>summary(model)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598EA79-9B0C-9E40-9EDF-55269FA5DF3A}"/>
              </a:ext>
            </a:extLst>
          </p:cNvPr>
          <p:cNvSpPr/>
          <p:nvPr/>
        </p:nvSpPr>
        <p:spPr>
          <a:xfrm>
            <a:off x="6300192" y="2426684"/>
            <a:ext cx="2448272" cy="201622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GB" sz="1600" dirty="0">
                <a:solidFill>
                  <a:schemeClr val="accent2"/>
                </a:solidFill>
              </a:rPr>
              <a:t>As with linear regression, we can obtain statistics that allow us to evaluate the model and the individual predictors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14FE706-1566-BE43-904D-B24DD07F9D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413" y="1923678"/>
            <a:ext cx="5302870" cy="302223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0D2A0E-AACF-A349-A4DF-FBF0593114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5215" y="1402792"/>
            <a:ext cx="17399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39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8C0E1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 2: Text Only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23876</TotalTime>
  <Words>1829</Words>
  <Application>Microsoft Macintosh PowerPoint</Application>
  <PresentationFormat>On-screen Show (16:9)</PresentationFormat>
  <Paragraphs>222</Paragraphs>
  <Slides>36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Arial</vt:lpstr>
      <vt:lpstr>Calibri</vt:lpstr>
      <vt:lpstr>Lucida Grande</vt:lpstr>
      <vt:lpstr>Wingdings</vt:lpstr>
      <vt:lpstr>Office Theme</vt:lpstr>
      <vt:lpstr>Slide 2: Text Only</vt:lpstr>
      <vt:lpstr>Part 4</vt:lpstr>
      <vt:lpstr>Steps</vt:lpstr>
      <vt:lpstr>1. Preparing our data for analysis The outcome</vt:lpstr>
      <vt:lpstr>1. Preparing our data for analysis The outcome</vt:lpstr>
      <vt:lpstr>1. Preparing our data for analysis The predictor(s)</vt:lpstr>
      <vt:lpstr>1. Preparing our data for analysis The predictor(s)</vt:lpstr>
      <vt:lpstr>2. Explore our data</vt:lpstr>
      <vt:lpstr>3. Run the binary logistic regression model Code to run the binary logistic regression model</vt:lpstr>
      <vt:lpstr>3. Run the binary logistic regression model summary(model)</vt:lpstr>
      <vt:lpstr>4. Evaluating the model Comparing to the intercept only model</vt:lpstr>
      <vt:lpstr>4. Evaluating the model  Comparing to the intercept only model</vt:lpstr>
      <vt:lpstr>4. Evaluating the model  …But is our model significantly better?</vt:lpstr>
      <vt:lpstr>4. Evaluating the model  …But is our model significantly better?</vt:lpstr>
      <vt:lpstr>4. Evaluating the model  …But is our model significantly better?</vt:lpstr>
      <vt:lpstr>4. Evaluating the model  …But is our model significantly better?</vt:lpstr>
      <vt:lpstr>4. Evaluating the model  Does binary logistic regression have R2?</vt:lpstr>
      <vt:lpstr>4. Evaluating the model  Computing pseudo R2s</vt:lpstr>
      <vt:lpstr>4. Evaluating the model  Computing pseudo R2s</vt:lpstr>
      <vt:lpstr>5. Evaluating individual predictors What is the intercept?</vt:lpstr>
      <vt:lpstr>5. Evaluating individual predictors Hamster</vt:lpstr>
      <vt:lpstr>5. Evaluating individual predictors Hamster</vt:lpstr>
      <vt:lpstr>5. Evaluating individual predictors How do we interpret log odds…?!</vt:lpstr>
      <vt:lpstr>5. Evaluating individual predictors We need to convert back from the log scale</vt:lpstr>
      <vt:lpstr>5. Evaluating individual predictors This produces an odds ratio</vt:lpstr>
      <vt:lpstr>5. Evaluating individual predictors This produces an odds ratio</vt:lpstr>
      <vt:lpstr>5. Evaluating individual predictors Odds ratio confidence interval</vt:lpstr>
      <vt:lpstr>5. Evaluating individual predictors Odds ratio confidence interval</vt:lpstr>
      <vt:lpstr>5. Evaluating individual predictors Odds ratio confidence interval</vt:lpstr>
      <vt:lpstr>5. Evaluating individual predictors Is our p-value significant?</vt:lpstr>
      <vt:lpstr>6. Predicted probabilities</vt:lpstr>
      <vt:lpstr>6. Predicted probabilities</vt:lpstr>
      <vt:lpstr>6. Predicted probabilities</vt:lpstr>
      <vt:lpstr>Reporting logistic regression in APA format </vt:lpstr>
      <vt:lpstr>Lab preparation (~10 minutes)</vt:lpstr>
      <vt:lpstr>Post-lecture activities</vt:lpstr>
      <vt:lpstr>Thank you for listening!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wendy.gallagher</dc:creator>
  <cp:lastModifiedBy>Atkinson, Amy</cp:lastModifiedBy>
  <cp:revision>1523</cp:revision>
  <cp:lastPrinted>2021-11-16T20:13:28Z</cp:lastPrinted>
  <dcterms:created xsi:type="dcterms:W3CDTF">2011-10-31T13:04:17Z</dcterms:created>
  <dcterms:modified xsi:type="dcterms:W3CDTF">2023-02-15T13:20:43Z</dcterms:modified>
</cp:coreProperties>
</file>