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1242" r:id="rId3"/>
    <p:sldId id="1256" r:id="rId4"/>
    <p:sldId id="1257" r:id="rId5"/>
    <p:sldId id="1258" r:id="rId6"/>
    <p:sldId id="1259" r:id="rId7"/>
    <p:sldId id="1260" r:id="rId8"/>
    <p:sldId id="1261" r:id="rId9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56" autoAdjust="0"/>
    <p:restoredTop sz="84410" autoAdjust="0"/>
  </p:normalViewPr>
  <p:slideViewPr>
    <p:cSldViewPr>
      <p:cViewPr varScale="1">
        <p:scale>
          <a:sx n="132" d="100"/>
          <a:sy n="132" d="100"/>
        </p:scale>
        <p:origin x="264" y="168"/>
      </p:cViewPr>
      <p:guideLst>
        <p:guide orient="horz" pos="162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AD4539-F3A8-1A46-9D98-367A60C5BE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2CE01-406A-6B48-B1F1-BA3F9519A03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2E08C-DBE4-7148-A414-2A19542BC41A}" type="datetimeFigureOut">
              <a:rPr lang="en-GB"/>
              <a:pPr>
                <a:defRPr/>
              </a:pPr>
              <a:t>15/02/2023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6B43F-31B4-754C-9D2E-A96461FD3F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B420F56-5F34-7847-BB09-13D90FFB9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7666F-3A33-4B4D-A0D4-D24F01F27E7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C0239-56E6-F941-87D1-7E74F6F00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FF65036-3491-FE44-A515-E507FD9E19A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320F29C9-D1DA-AD49-9D45-FA79D2B88A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A01E5E-59CB-B248-BC29-C4013EDDFA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731F43"/>
              </a:solidFill>
              <a:latin typeface="Lucida Grande" pitchFamily="80" charset="0"/>
              <a:ea typeface="ＭＳ Ｐゴシック" charset="-128"/>
            </a:endParaRPr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F924840F-7A09-264A-A2A9-F64BC6EE95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2E58418-9F81-C148-B5D7-00EF79D9A7A9}" type="slidenum">
              <a:rPr lang="en-GB" altLang="en-US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50921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4170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9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058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57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686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7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7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2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0268C6-5562-F941-A8E2-EE92F10559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3741" y="2745581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32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171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31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>
            <a:extLst>
              <a:ext uri="{FF2B5EF4-FFF2-40B4-BE49-F238E27FC236}">
                <a16:creationId xmlns:a16="http://schemas.microsoft.com/office/drawing/2014/main" id="{267495C0-927B-1748-A4A6-A394FE8B1C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4"/>
            <a:ext cx="9144000" cy="514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40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>
            <a:extLst>
              <a:ext uri="{FF2B5EF4-FFF2-40B4-BE49-F238E27FC236}">
                <a16:creationId xmlns:a16="http://schemas.microsoft.com/office/drawing/2014/main" id="{1E2778B8-AF6E-EE4F-A6D8-300865FE8B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384"/>
            <a:ext cx="9134475" cy="514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8" r:id="rId4"/>
    <p:sldLayoutId id="2147483735" r:id="rId5"/>
    <p:sldLayoutId id="2147483736" r:id="rId6"/>
    <p:sldLayoutId id="2147483737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1437EC74-F71F-1C4A-8D0B-289E9E2C7C58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395536" y="2067694"/>
            <a:ext cx="8208912" cy="7579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0000"/>
              </a:lnSpc>
            </a:pPr>
            <a:r>
              <a:rPr lang="en-GB" altLang="en-US" sz="3300" dirty="0"/>
              <a:t>Part 3</a:t>
            </a:r>
            <a:endParaRPr lang="en-GB" altLang="en-US" sz="3300" b="1" dirty="0"/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8DAA9730-F039-D14F-9BD0-39AA04AC2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536" y="3039801"/>
            <a:ext cx="8208912" cy="540060"/>
          </a:xfrm>
        </p:spPr>
        <p:txBody>
          <a:bodyPr/>
          <a:lstStyle/>
          <a:p>
            <a:r>
              <a:rPr lang="en-GB" sz="1800" dirty="0"/>
              <a:t>Assumptions of binary logistic regression with one categorical predictor and things that can go wrong</a:t>
            </a:r>
          </a:p>
        </p:txBody>
      </p:sp>
    </p:spTree>
    <p:extLst>
      <p:ext uri="{BB962C8B-B14F-4D97-AF65-F5344CB8AC3E}">
        <p14:creationId xmlns:p14="http://schemas.microsoft.com/office/powerpoint/2010/main" val="301187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B45268-6E2F-C643-A76C-F51F54D78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2139702"/>
            <a:ext cx="6768752" cy="864096"/>
          </a:xfrm>
        </p:spPr>
        <p:txBody>
          <a:bodyPr/>
          <a:lstStyle/>
          <a:p>
            <a:r>
              <a:rPr lang="en-GB" dirty="0"/>
              <a:t>Assumptions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1D869D-C0DC-F647-BD41-73E2E7E32277}"/>
              </a:ext>
            </a:extLst>
          </p:cNvPr>
          <p:cNvSpPr/>
          <p:nvPr/>
        </p:nvSpPr>
        <p:spPr>
          <a:xfrm>
            <a:off x="251520" y="1131590"/>
            <a:ext cx="864096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914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DD9ED-4FCF-B449-B3FE-6BE3C27A22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192688" cy="864096"/>
          </a:xfrm>
        </p:spPr>
        <p:txBody>
          <a:bodyPr/>
          <a:lstStyle/>
          <a:p>
            <a:r>
              <a:rPr lang="en-GB" dirty="0"/>
              <a:t>1. Independence of errors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173300-731F-0343-B1C5-B5772581D5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4536750" cy="3564731"/>
          </a:xfrm>
        </p:spPr>
        <p:txBody>
          <a:bodyPr/>
          <a:lstStyle/>
          <a:p>
            <a:r>
              <a:rPr lang="en-GB" dirty="0"/>
              <a:t>Cases of data should not be related</a:t>
            </a:r>
          </a:p>
          <a:p>
            <a:endParaRPr lang="en-GB" dirty="0"/>
          </a:p>
          <a:p>
            <a:r>
              <a:rPr lang="en-GB" dirty="0"/>
              <a:t>For instance, each cases should represent data from a different person 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72EA39A-F936-B445-B0C5-55E698F21BF9}"/>
              </a:ext>
            </a:extLst>
          </p:cNvPr>
          <p:cNvSpPr/>
          <p:nvPr/>
        </p:nvSpPr>
        <p:spPr>
          <a:xfrm>
            <a:off x="863465" y="3194978"/>
            <a:ext cx="3600400" cy="108190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We can’t really test for this – we should just know this is true based on the methodology</a:t>
            </a:r>
          </a:p>
        </p:txBody>
      </p:sp>
      <p:pic>
        <p:nvPicPr>
          <p:cNvPr id="1026" name="Picture 2" descr="Captain Chef Stock Illustrations – 697 Captain Chef Stock Illustrations,  Vectors &amp;amp;amp; Clipart - Dreamstime">
            <a:extLst>
              <a:ext uri="{FF2B5EF4-FFF2-40B4-BE49-F238E27FC236}">
                <a16:creationId xmlns:a16="http://schemas.microsoft.com/office/drawing/2014/main" id="{AE5345DF-9DEF-C64A-ADFE-C11F3BB37B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0"/>
          <a:stretch/>
        </p:blipFill>
        <p:spPr bwMode="auto">
          <a:xfrm>
            <a:off x="5138234" y="1383509"/>
            <a:ext cx="3600401" cy="303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257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B45268-6E2F-C643-A76C-F51F54D78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2139702"/>
            <a:ext cx="6768752" cy="864096"/>
          </a:xfrm>
        </p:spPr>
        <p:txBody>
          <a:bodyPr/>
          <a:lstStyle/>
          <a:p>
            <a:r>
              <a:rPr lang="en-GB" dirty="0"/>
              <a:t>Things that can go wrong…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1D869D-C0DC-F647-BD41-73E2E7E32277}"/>
              </a:ext>
            </a:extLst>
          </p:cNvPr>
          <p:cNvSpPr/>
          <p:nvPr/>
        </p:nvSpPr>
        <p:spPr>
          <a:xfrm>
            <a:off x="251520" y="1131590"/>
            <a:ext cx="864096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22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3F3F5-3594-8345-A453-693079EF9F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151349"/>
            <a:ext cx="6768752" cy="864096"/>
          </a:xfrm>
        </p:spPr>
        <p:txBody>
          <a:bodyPr/>
          <a:lstStyle/>
          <a:p>
            <a:br>
              <a:rPr lang="en-GB" dirty="0"/>
            </a:br>
            <a:r>
              <a:rPr lang="en-GB" dirty="0"/>
              <a:t>1. Quasi-complete separation</a:t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7B7D139-7975-9644-A8F3-3F772DF40BAC}"/>
              </a:ext>
            </a:extLst>
          </p:cNvPr>
          <p:cNvGraphicFramePr>
            <a:graphicFrameLocks noGrp="1"/>
          </p:cNvGraphicFramePr>
          <p:nvPr/>
        </p:nvGraphicFramePr>
        <p:xfrm>
          <a:off x="395536" y="2355726"/>
          <a:ext cx="3960440" cy="21944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90110">
                  <a:extLst>
                    <a:ext uri="{9D8B030D-6E8A-4147-A177-3AD203B41FA5}">
                      <a16:colId xmlns:a16="http://schemas.microsoft.com/office/drawing/2014/main" val="2722038814"/>
                    </a:ext>
                  </a:extLst>
                </a:gridCol>
                <a:gridCol w="990110">
                  <a:extLst>
                    <a:ext uri="{9D8B030D-6E8A-4147-A177-3AD203B41FA5}">
                      <a16:colId xmlns:a16="http://schemas.microsoft.com/office/drawing/2014/main" val="3227577238"/>
                    </a:ext>
                  </a:extLst>
                </a:gridCol>
                <a:gridCol w="990110">
                  <a:extLst>
                    <a:ext uri="{9D8B030D-6E8A-4147-A177-3AD203B41FA5}">
                      <a16:colId xmlns:a16="http://schemas.microsoft.com/office/drawing/2014/main" val="515064629"/>
                    </a:ext>
                  </a:extLst>
                </a:gridCol>
                <a:gridCol w="990110">
                  <a:extLst>
                    <a:ext uri="{9D8B030D-6E8A-4147-A177-3AD203B41FA5}">
                      <a16:colId xmlns:a16="http://schemas.microsoft.com/office/drawing/2014/main" val="370361902"/>
                    </a:ext>
                  </a:extLst>
                </a:gridCol>
              </a:tblGrid>
              <a:tr h="579328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Happiness -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Happiness -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824248"/>
                  </a:ext>
                </a:extLst>
              </a:tr>
              <a:tr h="807548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Hamster - No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  <a:p>
                      <a:pPr algn="ctr"/>
                      <a:r>
                        <a:rPr lang="en-GB" sz="2000" b="1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  <a:p>
                      <a:pPr algn="ctr"/>
                      <a:r>
                        <a:rPr lang="en-GB" sz="20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  <a:p>
                      <a:pPr algn="ctr"/>
                      <a:r>
                        <a:rPr lang="en-GB" sz="2000" b="1" dirty="0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720712"/>
                  </a:ext>
                </a:extLst>
              </a:tr>
              <a:tr h="807548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Hamster - Yes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  <a:p>
                      <a:pPr algn="ctr"/>
                      <a:r>
                        <a:rPr lang="en-GB" sz="2000" b="1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  <a:p>
                      <a:pPr algn="ctr"/>
                      <a:r>
                        <a:rPr lang="en-GB" sz="2000" b="1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  <a:p>
                      <a:pPr algn="ctr"/>
                      <a:r>
                        <a:rPr lang="en-GB" sz="2000" b="1" dirty="0"/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754400"/>
                  </a:ext>
                </a:extLst>
              </a:tr>
            </a:tbl>
          </a:graphicData>
        </a:graphic>
      </p:graphicFrame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02A95B99-F670-EB46-A009-C893E62B0555}"/>
              </a:ext>
            </a:extLst>
          </p:cNvPr>
          <p:cNvSpPr txBox="1">
            <a:spLocks/>
          </p:cNvSpPr>
          <p:nvPr/>
        </p:nvSpPr>
        <p:spPr>
          <a:xfrm>
            <a:off x="395536" y="1385438"/>
            <a:ext cx="8352928" cy="612991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You can perfectly predict the outcome for some (but not all) levels of the predictor variable</a:t>
            </a:r>
          </a:p>
          <a:p>
            <a:endParaRPr lang="en-GB" b="1" dirty="0"/>
          </a:p>
          <a:p>
            <a:endParaRPr lang="en-GB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91D3ED6-B7EB-9C43-BA74-4F70FF925196}"/>
              </a:ext>
            </a:extLst>
          </p:cNvPr>
          <p:cNvSpPr/>
          <p:nvPr/>
        </p:nvSpPr>
        <p:spPr>
          <a:xfrm>
            <a:off x="4572000" y="2381628"/>
            <a:ext cx="2016224" cy="219442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You can perfectly predict the outcome if Hamster = “No” (if Hamster = No, Happiness = No)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CCB37B46-DC60-774D-A9CC-DD9350958B3A}"/>
              </a:ext>
            </a:extLst>
          </p:cNvPr>
          <p:cNvSpPr/>
          <p:nvPr/>
        </p:nvSpPr>
        <p:spPr>
          <a:xfrm>
            <a:off x="7020272" y="2609125"/>
            <a:ext cx="1872208" cy="168762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Creates issues for logistic regression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2B30072-5A5D-994C-857E-456B93721C54}"/>
              </a:ext>
            </a:extLst>
          </p:cNvPr>
          <p:cNvCxnSpPr>
            <a:cxnSpLocks/>
          </p:cNvCxnSpPr>
          <p:nvPr/>
        </p:nvCxnSpPr>
        <p:spPr>
          <a:xfrm flipV="1">
            <a:off x="6588224" y="3523575"/>
            <a:ext cx="288031" cy="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17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EEAED-DA76-8746-BE21-D5159E9AE7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2. Complete separation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C29882-CBAC-BF4D-9047-A3BC4388F1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10"/>
            <a:ext cx="8425184" cy="468160"/>
          </a:xfrm>
        </p:spPr>
        <p:txBody>
          <a:bodyPr/>
          <a:lstStyle/>
          <a:p>
            <a:r>
              <a:rPr lang="en-GB" b="1" dirty="0"/>
              <a:t>You can perfectly predict the outcome for all levels of the predictor variable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AEABEA7-C9ED-EB48-958B-B216A723AAC7}"/>
              </a:ext>
            </a:extLst>
          </p:cNvPr>
          <p:cNvSpPr/>
          <p:nvPr/>
        </p:nvSpPr>
        <p:spPr>
          <a:xfrm>
            <a:off x="4051973" y="1801316"/>
            <a:ext cx="2546268" cy="3275197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You can perfectly predict the outcome for BOTH levels of “Hamster”: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When Hamster = No, Happiness = No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When Hamster = Yes, Happiness = Yes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775992D-6B7C-1648-88BA-BB5526D4A6F3}"/>
              </a:ext>
            </a:extLst>
          </p:cNvPr>
          <p:cNvSpPr/>
          <p:nvPr/>
        </p:nvSpPr>
        <p:spPr>
          <a:xfrm>
            <a:off x="6948264" y="2427734"/>
            <a:ext cx="1872208" cy="168762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Creates issues for logistic regression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B947332-F107-954C-8729-AE4144322929}"/>
              </a:ext>
            </a:extLst>
          </p:cNvPr>
          <p:cNvCxnSpPr>
            <a:cxnSpLocks/>
          </p:cNvCxnSpPr>
          <p:nvPr/>
        </p:nvCxnSpPr>
        <p:spPr>
          <a:xfrm flipV="1">
            <a:off x="6516216" y="3342184"/>
            <a:ext cx="288031" cy="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76489BF3-EE54-E549-A265-7DB04BD10566}"/>
              </a:ext>
            </a:extLst>
          </p:cNvPr>
          <p:cNvGraphicFramePr>
            <a:graphicFrameLocks noGrp="1"/>
          </p:cNvGraphicFramePr>
          <p:nvPr/>
        </p:nvGraphicFramePr>
        <p:xfrm>
          <a:off x="395534" y="2355726"/>
          <a:ext cx="3512420" cy="21944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78105">
                  <a:extLst>
                    <a:ext uri="{9D8B030D-6E8A-4147-A177-3AD203B41FA5}">
                      <a16:colId xmlns:a16="http://schemas.microsoft.com/office/drawing/2014/main" val="2722038814"/>
                    </a:ext>
                  </a:extLst>
                </a:gridCol>
                <a:gridCol w="994105">
                  <a:extLst>
                    <a:ext uri="{9D8B030D-6E8A-4147-A177-3AD203B41FA5}">
                      <a16:colId xmlns:a16="http://schemas.microsoft.com/office/drawing/2014/main" val="32275772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515064629"/>
                    </a:ext>
                  </a:extLst>
                </a:gridCol>
                <a:gridCol w="704106">
                  <a:extLst>
                    <a:ext uri="{9D8B030D-6E8A-4147-A177-3AD203B41FA5}">
                      <a16:colId xmlns:a16="http://schemas.microsoft.com/office/drawing/2014/main" val="370361902"/>
                    </a:ext>
                  </a:extLst>
                </a:gridCol>
              </a:tblGrid>
              <a:tr h="579328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Happiness -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Happiness -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824248"/>
                  </a:ext>
                </a:extLst>
              </a:tr>
              <a:tr h="807548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Hamster - No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  <a:p>
                      <a:pPr algn="ctr"/>
                      <a:r>
                        <a:rPr lang="en-GB" sz="2000" b="1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  <a:p>
                      <a:pPr algn="ctr"/>
                      <a:r>
                        <a:rPr lang="en-GB" sz="20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  <a:p>
                      <a:pPr algn="ctr"/>
                      <a:r>
                        <a:rPr lang="en-GB" sz="2000" b="1" dirty="0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720712"/>
                  </a:ext>
                </a:extLst>
              </a:tr>
              <a:tr h="807548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Hamster - Yes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  <a:p>
                      <a:pPr algn="ctr"/>
                      <a:r>
                        <a:rPr lang="en-GB" sz="20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  <a:p>
                      <a:pPr algn="ctr"/>
                      <a:r>
                        <a:rPr lang="en-GB" sz="2000" b="1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  <a:p>
                      <a:pPr algn="ctr"/>
                      <a:r>
                        <a:rPr lang="en-GB" sz="2000" b="1" dirty="0"/>
                        <a:t>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754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877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B2065-7E6A-B74F-8ABF-06AE5F6A3D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3. A failure to converge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4E7236-B0EF-5747-B0EB-611B0BBD27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When you run a binary logistic regression model, R starts by estimating the parameters with a best guess</a:t>
            </a:r>
          </a:p>
          <a:p>
            <a:endParaRPr lang="en-GB" dirty="0"/>
          </a:p>
          <a:p>
            <a:r>
              <a:rPr lang="en-GB" dirty="0"/>
              <a:t>It then attempts to estimate the parameters more accurately </a:t>
            </a:r>
          </a:p>
          <a:p>
            <a:endParaRPr lang="en-GB" dirty="0"/>
          </a:p>
          <a:p>
            <a:r>
              <a:rPr lang="en-GB" dirty="0"/>
              <a:t>It stops when on each new attempt, the parameters are very similar (it “converges”)</a:t>
            </a:r>
          </a:p>
          <a:p>
            <a:endParaRPr lang="en-GB" dirty="0"/>
          </a:p>
          <a:p>
            <a:r>
              <a:rPr lang="en-GB" dirty="0"/>
              <a:t>Sometimes it doesn’t converge:</a:t>
            </a:r>
          </a:p>
          <a:p>
            <a:endParaRPr lang="en-GB" dirty="0"/>
          </a:p>
          <a:p>
            <a:r>
              <a:rPr lang="en-GB" b="1" dirty="0"/>
              <a:t>Ignore the output – not accurate!!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31E970-6A38-664B-B1BA-E3BEE9A43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3651870"/>
            <a:ext cx="34036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257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23735</TotalTime>
  <Words>273</Words>
  <Application>Microsoft Macintosh PowerPoint</Application>
  <PresentationFormat>On-screen Show (16:9)</PresentationFormat>
  <Paragraphs>67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Lucida Grande</vt:lpstr>
      <vt:lpstr>Office Theme</vt:lpstr>
      <vt:lpstr>Slide 2: Text Only</vt:lpstr>
      <vt:lpstr>Part 3</vt:lpstr>
      <vt:lpstr>Assumptions</vt:lpstr>
      <vt:lpstr>1. Independence of errors </vt:lpstr>
      <vt:lpstr>Things that can go wrong…</vt:lpstr>
      <vt:lpstr> 1. Quasi-complete separation </vt:lpstr>
      <vt:lpstr>2. Complete separation</vt:lpstr>
      <vt:lpstr>3. A failure to converge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Atkinson, Amy</cp:lastModifiedBy>
  <cp:revision>1503</cp:revision>
  <cp:lastPrinted>2021-11-16T20:13:28Z</cp:lastPrinted>
  <dcterms:created xsi:type="dcterms:W3CDTF">2011-10-31T13:04:17Z</dcterms:created>
  <dcterms:modified xsi:type="dcterms:W3CDTF">2023-02-15T10:35:11Z</dcterms:modified>
</cp:coreProperties>
</file>